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handoutMasterIdLst>
    <p:handoutMasterId r:id="rId63"/>
  </p:handoutMasterIdLst>
  <p:sldIdLst>
    <p:sldId id="256" r:id="rId2"/>
    <p:sldId id="279" r:id="rId3"/>
    <p:sldId id="281" r:id="rId4"/>
    <p:sldId id="28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315" r:id="rId13"/>
    <p:sldId id="264" r:id="rId14"/>
    <p:sldId id="265" r:id="rId15"/>
    <p:sldId id="272" r:id="rId16"/>
    <p:sldId id="266" r:id="rId17"/>
    <p:sldId id="273" r:id="rId18"/>
    <p:sldId id="267" r:id="rId19"/>
    <p:sldId id="274" r:id="rId20"/>
    <p:sldId id="268" r:id="rId21"/>
    <p:sldId id="275" r:id="rId22"/>
    <p:sldId id="316" r:id="rId23"/>
    <p:sldId id="269" r:id="rId24"/>
    <p:sldId id="276" r:id="rId25"/>
    <p:sldId id="270" r:id="rId26"/>
    <p:sldId id="277" r:id="rId27"/>
    <p:sldId id="282" r:id="rId28"/>
    <p:sldId id="271" r:id="rId29"/>
    <p:sldId id="278" r:id="rId30"/>
    <p:sldId id="317" r:id="rId31"/>
    <p:sldId id="284" r:id="rId32"/>
    <p:sldId id="283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318" r:id="rId45"/>
    <p:sldId id="319" r:id="rId46"/>
    <p:sldId id="320" r:id="rId47"/>
    <p:sldId id="299" r:id="rId48"/>
    <p:sldId id="300" r:id="rId49"/>
    <p:sldId id="303" r:id="rId50"/>
    <p:sldId id="301" r:id="rId51"/>
    <p:sldId id="302" r:id="rId52"/>
    <p:sldId id="304" r:id="rId53"/>
    <p:sldId id="305" r:id="rId54"/>
    <p:sldId id="306" r:id="rId55"/>
    <p:sldId id="307" r:id="rId56"/>
    <p:sldId id="308" r:id="rId57"/>
    <p:sldId id="310" r:id="rId58"/>
    <p:sldId id="311" r:id="rId59"/>
    <p:sldId id="312" r:id="rId60"/>
    <p:sldId id="313" r:id="rId61"/>
    <p:sldId id="314" r:id="rId62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A8A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C2B6A-0562-4B0F-801E-0B5196AEA809}" type="datetimeFigureOut">
              <a:rPr lang="it-IT" smtClean="0"/>
              <a:t>12/10/2016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4E65C-98FF-4EC5-8362-8B9AFE60D91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86248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27665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76944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70593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6218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27521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97235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768858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02596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801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it-IT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932082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7EFB92D5-09BD-4DF9-BD62-9FEE7FCFB00D}" type="datetimeFigureOut">
              <a:rPr lang="it-IT" smtClean="0"/>
              <a:pPr/>
              <a:t>12/10/2016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E3970B0C-1ED7-4B51-8A1A-78A401DFBE9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485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RAPPORTO DI AUTOVALUTAZIONE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 smtClean="0"/>
              <a:t>Lesic</a:t>
            </a:r>
            <a:r>
              <a:rPr lang="it-IT" dirty="0" smtClean="0"/>
              <a:t>, </a:t>
            </a:r>
          </a:p>
          <a:p>
            <a:r>
              <a:rPr lang="it-IT" dirty="0" smtClean="0"/>
              <a:t>Brescia 12 ottobre 2016; </a:t>
            </a:r>
          </a:p>
          <a:p>
            <a:r>
              <a:rPr lang="it-IT" dirty="0" err="1" smtClean="0"/>
              <a:t>Breno</a:t>
            </a:r>
            <a:r>
              <a:rPr lang="it-IT" dirty="0" smtClean="0"/>
              <a:t> </a:t>
            </a:r>
            <a:r>
              <a:rPr lang="it-IT" dirty="0" smtClean="0"/>
              <a:t>13 ottobre 2016.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59926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Rubriche di valutazione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- ogni rubrica è strutturata su 7 livelli (1 molto critica, 3 con qualche criticità, 5 positiva, 7 eccellente) e da livelli intermedi (2, 4 e 6);</a:t>
            </a:r>
          </a:p>
          <a:p>
            <a:r>
              <a:rPr lang="it-IT" dirty="0" smtClean="0"/>
              <a:t>- la collocazione della scuola per specifica area va attentamente calibrata e motivata;</a:t>
            </a:r>
          </a:p>
          <a:p>
            <a:r>
              <a:rPr lang="it-IT" dirty="0" smtClean="0"/>
              <a:t>- è fondamentale un’azione critica e complessiva;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27590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Individuare le priorità, i traguardi e gli obiettivi di processo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847109"/>
            <a:ext cx="10753725" cy="2930756"/>
          </a:xfrm>
        </p:spPr>
        <p:txBody>
          <a:bodyPr/>
          <a:lstStyle/>
          <a:p>
            <a:r>
              <a:rPr lang="it-IT" dirty="0" smtClean="0"/>
              <a:t>- individuare le </a:t>
            </a:r>
            <a:r>
              <a:rPr lang="it-IT" b="1" dirty="0" smtClean="0"/>
              <a:t>priorità </a:t>
            </a:r>
            <a:r>
              <a:rPr lang="it-IT" dirty="0" smtClean="0"/>
              <a:t>nell’ambito degli esiti (scelte strategiche);</a:t>
            </a:r>
          </a:p>
          <a:p>
            <a:r>
              <a:rPr lang="it-IT" dirty="0" smtClean="0"/>
              <a:t>- </a:t>
            </a:r>
            <a:r>
              <a:rPr lang="it-IT" b="1" dirty="0" smtClean="0"/>
              <a:t>numero limitato di obiettivi </a:t>
            </a:r>
            <a:r>
              <a:rPr lang="it-IT" dirty="0" smtClean="0"/>
              <a:t>(1 o 2);</a:t>
            </a:r>
          </a:p>
          <a:p>
            <a:r>
              <a:rPr lang="it-IT" dirty="0" smtClean="0"/>
              <a:t>- definire i </a:t>
            </a:r>
            <a:r>
              <a:rPr lang="it-IT" b="1" dirty="0" smtClean="0"/>
              <a:t>traguardi di lungo periodo </a:t>
            </a:r>
            <a:r>
              <a:rPr lang="it-IT" dirty="0" smtClean="0"/>
              <a:t>(risultati concreti e verificabili);</a:t>
            </a:r>
          </a:p>
          <a:p>
            <a:r>
              <a:rPr lang="it-IT" dirty="0" smtClean="0"/>
              <a:t>- definire gli </a:t>
            </a:r>
            <a:r>
              <a:rPr lang="it-IT" b="1" dirty="0" smtClean="0"/>
              <a:t>obiettivi di processo</a:t>
            </a:r>
            <a:r>
              <a:rPr lang="it-IT" dirty="0" smtClean="0"/>
              <a:t>: obiettivi da raggiungere in un </a:t>
            </a:r>
            <a:r>
              <a:rPr lang="it-IT" b="1" dirty="0" smtClean="0"/>
              <a:t>anno scolastico </a:t>
            </a:r>
            <a:r>
              <a:rPr lang="it-IT" dirty="0" smtClean="0"/>
              <a:t>e azioni che permettano di raggiungere i traguardi.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223075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 </a:t>
            </a:r>
            <a:r>
              <a:rPr lang="it-IT" i="1" dirty="0" smtClean="0"/>
              <a:t>Contesto </a:t>
            </a:r>
            <a:r>
              <a:rPr lang="it-IT" i="1" dirty="0"/>
              <a:t>e risorse 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 smtClean="0"/>
              <a:t>1.0.Modelli </a:t>
            </a:r>
            <a:r>
              <a:rPr lang="it-IT" dirty="0"/>
              <a:t>di offerta e tipologia di scuola dell’infanzia </a:t>
            </a:r>
          </a:p>
          <a:p>
            <a:r>
              <a:rPr lang="it-IT" dirty="0" smtClean="0"/>
              <a:t>1.1. </a:t>
            </a:r>
            <a:r>
              <a:rPr lang="it-IT" dirty="0"/>
              <a:t>Accesso al servizio e popolazione scolastica </a:t>
            </a:r>
          </a:p>
          <a:p>
            <a:r>
              <a:rPr lang="it-IT" dirty="0" smtClean="0"/>
              <a:t>1.2. </a:t>
            </a:r>
            <a:r>
              <a:rPr lang="it-IT" dirty="0"/>
              <a:t>Territorio e capitale sociale </a:t>
            </a:r>
          </a:p>
          <a:p>
            <a:r>
              <a:rPr lang="it-IT" dirty="0" smtClean="0"/>
              <a:t>1.3. </a:t>
            </a:r>
            <a:r>
              <a:rPr lang="it-IT" dirty="0"/>
              <a:t>Risorse economiche e materiali </a:t>
            </a:r>
          </a:p>
          <a:p>
            <a:r>
              <a:rPr lang="it-IT" dirty="0" smtClean="0"/>
              <a:t>1.4. </a:t>
            </a:r>
            <a:r>
              <a:rPr lang="it-IT" dirty="0"/>
              <a:t>Risorse professionali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942662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 Contesto –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2AA8A8"/>
                </a:solidFill>
              </a:rPr>
              <a:t>1.1 </a:t>
            </a:r>
            <a:r>
              <a:rPr lang="it-IT" dirty="0">
                <a:solidFill>
                  <a:srgbClr val="2AA8A8"/>
                </a:solidFill>
              </a:rPr>
              <a:t>Modelli di offerta e tipologia di </a:t>
            </a:r>
            <a:r>
              <a:rPr lang="it-IT" dirty="0" smtClean="0">
                <a:solidFill>
                  <a:srgbClr val="2AA8A8"/>
                </a:solidFill>
              </a:rPr>
              <a:t>scuola</a:t>
            </a:r>
          </a:p>
          <a:p>
            <a:r>
              <a:rPr lang="it-IT" dirty="0" smtClean="0"/>
              <a:t>- tipologia di scuola: privata paritaria</a:t>
            </a:r>
          </a:p>
          <a:p>
            <a:r>
              <a:rPr lang="it-IT" dirty="0" smtClean="0"/>
              <a:t>- dimensioni della scuola e sezioni</a:t>
            </a:r>
          </a:p>
          <a:p>
            <a:endParaRPr lang="it-IT" dirty="0"/>
          </a:p>
          <a:p>
            <a:r>
              <a:rPr lang="it-IT" dirty="0" smtClean="0"/>
              <a:t>Domande aperte:</a:t>
            </a:r>
          </a:p>
          <a:p>
            <a:r>
              <a:rPr lang="it-IT" dirty="0" smtClean="0"/>
              <a:t>Quali le specificità e le problematiche in relazione alla tipologia e alla dimensione della scuola?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292605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 Contesto –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1.1 Accesso al servizio e popolazione scolastica 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(caratteristiche dell’utenza, provenienza socio-economica e culturale dei bambini e caratteristiche della popolazione che insiste sulla scuola (disoccupati, occupati, tassi di immigrazione)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Indicatori: da INVALSI e da MIUR</a:t>
            </a:r>
          </a:p>
        </p:txBody>
      </p:sp>
    </p:spTree>
    <p:extLst>
      <p:ext uri="{BB962C8B-B14F-4D97-AF65-F5344CB8AC3E}">
        <p14:creationId xmlns:p14="http://schemas.microsoft.com/office/powerpoint/2010/main" xmlns="" val="587514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 Contesto –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1.1 Accesso al servizio e popolazione scolastica </a:t>
            </a:r>
          </a:p>
          <a:p>
            <a:r>
              <a:rPr lang="it-IT" b="1" dirty="0" smtClean="0"/>
              <a:t>Domande guida:</a:t>
            </a:r>
          </a:p>
          <a:p>
            <a:r>
              <a:rPr lang="it-IT" dirty="0" smtClean="0"/>
              <a:t>- Qual è il contesto socio-economico di provenienza degli alunni?</a:t>
            </a:r>
          </a:p>
          <a:p>
            <a:r>
              <a:rPr lang="it-IT" dirty="0" smtClean="0"/>
              <a:t>- Ci sono famiglie con particolari situazioni socio economiche e culturali?</a:t>
            </a:r>
          </a:p>
          <a:p>
            <a:pPr marL="0" indent="0">
              <a:buNone/>
            </a:pPr>
            <a:r>
              <a:rPr lang="it-IT" dirty="0" smtClean="0"/>
              <a:t>- La </a:t>
            </a:r>
            <a:r>
              <a:rPr lang="it-IT" dirty="0"/>
              <a:t>scuola è riuscita a garantire l’accesso alla scuola a tutti coloro che ne hanno fatto domanda? Qual è il rapporto numerico domanda/offerta? Di che dimensioni è la lista d’attesa? </a:t>
            </a:r>
          </a:p>
          <a:p>
            <a:r>
              <a:rPr lang="it-IT" dirty="0"/>
              <a:t>-</a:t>
            </a:r>
            <a:r>
              <a:rPr lang="it-IT" dirty="0" smtClean="0"/>
              <a:t> </a:t>
            </a:r>
            <a:r>
              <a:rPr lang="it-IT" dirty="0"/>
              <a:t>In che modo il calendario scolastico e l’apertura della struttura vengono incontro alle necessità dell’utenza? Da chi sono gestiti gli eventuali servizi di </a:t>
            </a:r>
            <a:r>
              <a:rPr lang="it-IT" dirty="0" err="1"/>
              <a:t>pre</a:t>
            </a:r>
            <a:r>
              <a:rPr lang="it-IT" dirty="0"/>
              <a:t> o post scuola? </a:t>
            </a:r>
          </a:p>
        </p:txBody>
      </p:sp>
    </p:spTree>
    <p:extLst>
      <p:ext uri="{BB962C8B-B14F-4D97-AF65-F5344CB8AC3E}">
        <p14:creationId xmlns:p14="http://schemas.microsoft.com/office/powerpoint/2010/main" xmlns="" val="2316772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 Contesto –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1.2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Territorio e capitale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sociale</a:t>
            </a:r>
            <a:endParaRPr lang="it-IT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it-IT" dirty="0" smtClean="0"/>
              <a:t>Caratteristiche </a:t>
            </a:r>
            <a:r>
              <a:rPr lang="it-IT" dirty="0"/>
              <a:t>economiche del territorio e sua vocazione produttiva. Risorse e </a:t>
            </a:r>
            <a:r>
              <a:rPr lang="it-IT" dirty="0" smtClean="0"/>
              <a:t>competenze </a:t>
            </a:r>
            <a:r>
              <a:rPr lang="it-IT" dirty="0"/>
              <a:t>presenti nella comunità per la cooperazione, la partecipazione e l’interazione sociale. Istituzioni </a:t>
            </a:r>
            <a:r>
              <a:rPr lang="it-IT" dirty="0" smtClean="0"/>
              <a:t>rilevanti </a:t>
            </a:r>
            <a:r>
              <a:rPr lang="it-IT" dirty="0"/>
              <a:t>nel territorio (es. per l’inclusione, la lotta alla dispersione scolastica, l’orientamento, la programma-zione dell’offerta formativa). </a:t>
            </a:r>
            <a:endParaRPr lang="it-IT" dirty="0" smtClean="0"/>
          </a:p>
          <a:p>
            <a:pPr marL="0" indent="0">
              <a:buNone/>
            </a:pPr>
            <a:r>
              <a:rPr lang="it-IT" dirty="0"/>
              <a:t>I</a:t>
            </a:r>
            <a:r>
              <a:rPr lang="it-IT" dirty="0" smtClean="0"/>
              <a:t>ndicatori: da INVALSI e da MIUR</a:t>
            </a:r>
          </a:p>
        </p:txBody>
      </p:sp>
    </p:spTree>
    <p:extLst>
      <p:ext uri="{BB962C8B-B14F-4D97-AF65-F5344CB8AC3E}">
        <p14:creationId xmlns:p14="http://schemas.microsoft.com/office/powerpoint/2010/main" xmlns="" val="1369916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 Contesto –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1.2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Territorio e capitale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sociale</a:t>
            </a:r>
            <a:endParaRPr lang="it-IT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b="1" dirty="0" smtClean="0"/>
              <a:t>Domande guida:</a:t>
            </a:r>
          </a:p>
          <a:p>
            <a:r>
              <a:rPr lang="it-IT" dirty="0" smtClean="0"/>
              <a:t>-</a:t>
            </a:r>
            <a:r>
              <a:rPr lang="it-IT" dirty="0"/>
              <a:t> </a:t>
            </a:r>
            <a:r>
              <a:rPr lang="it-IT" dirty="0" smtClean="0"/>
              <a:t>Per </a:t>
            </a:r>
            <a:r>
              <a:rPr lang="it-IT" dirty="0"/>
              <a:t>quali peculiarità si caratterizza il territorio in cui è collocata la scuola? </a:t>
            </a:r>
          </a:p>
          <a:p>
            <a:r>
              <a:rPr lang="it-IT" dirty="0" smtClean="0"/>
              <a:t>- Quali </a:t>
            </a:r>
            <a:r>
              <a:rPr lang="it-IT" dirty="0"/>
              <a:t>risorse e competenze utili per la scuola sono presenti nel territorio? Di quali di queste risorse e competenze si avvale la scuola? Di cosa si sente la mancanza? </a:t>
            </a:r>
          </a:p>
          <a:p>
            <a:r>
              <a:rPr lang="it-IT" dirty="0" smtClean="0"/>
              <a:t>- Qual </a:t>
            </a:r>
            <a:r>
              <a:rPr lang="it-IT" dirty="0"/>
              <a:t>è il contributo del comune al funzionamento della scuola e, più in generale, delle scuole del territorio? </a:t>
            </a:r>
          </a:p>
          <a:p>
            <a:r>
              <a:rPr lang="it-IT" dirty="0" smtClean="0"/>
              <a:t>- La </a:t>
            </a:r>
            <a:r>
              <a:rPr lang="it-IT" dirty="0"/>
              <a:t>scuola si avvale di interventi, contributi e competenze forniti dai genitori, individualmente o in gruppo?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919283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 Contesto –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1.3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Risorse economiche e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materiali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it-IT" dirty="0"/>
              <a:t>Situazione della scuola e grado di diversificazione delle fonti di finanziamento (es. </a:t>
            </a:r>
            <a:r>
              <a:rPr lang="it-IT" dirty="0" smtClean="0"/>
              <a:t>sostegno </a:t>
            </a:r>
            <a:r>
              <a:rPr lang="it-IT" dirty="0"/>
              <a:t>delle famiglie e dei privati alle attività scolastiche, impegno finanziario del comune competente). </a:t>
            </a:r>
            <a:r>
              <a:rPr lang="it-IT" dirty="0" smtClean="0"/>
              <a:t>Qualità </a:t>
            </a:r>
            <a:r>
              <a:rPr lang="it-IT" dirty="0"/>
              <a:t>delle strutture e delle infrastrutture scolastiche. </a:t>
            </a:r>
          </a:p>
          <a:p>
            <a:pPr marL="0" indent="0">
              <a:buNone/>
            </a:pPr>
            <a:r>
              <a:rPr lang="it-IT" dirty="0" smtClean="0"/>
              <a:t>Indicatori: da INVALSI e da MIUR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554133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 Contesto –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1.3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Risorse economiche e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materiali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it-IT" b="1" dirty="0" smtClean="0"/>
              <a:t>Domande guida:</a:t>
            </a:r>
          </a:p>
          <a:p>
            <a:r>
              <a:rPr lang="it-IT" dirty="0" smtClean="0"/>
              <a:t>-</a:t>
            </a:r>
            <a:r>
              <a:rPr lang="it-IT" dirty="0"/>
              <a:t> </a:t>
            </a:r>
            <a:r>
              <a:rPr lang="it-IT" dirty="0" smtClean="0"/>
              <a:t>In </a:t>
            </a:r>
            <a:r>
              <a:rPr lang="it-IT" dirty="0"/>
              <a:t>che misura la struttura della scuola (es. struttura degli edifici, raggiungibilità delle sedi, ecc.) incide sulla qualità dell'offerta formativa? </a:t>
            </a:r>
          </a:p>
          <a:p>
            <a:r>
              <a:rPr lang="it-IT" dirty="0" smtClean="0"/>
              <a:t>- Qual </a:t>
            </a:r>
            <a:r>
              <a:rPr lang="it-IT" dirty="0"/>
              <a:t>è la qualità dei materiali in uso nella scuola (es. giochi, materiali didattici, LIM, pc, ecc.)? Tali arredi, attrezzature, materiali, giocattoli sono in buono stato e sicuri? Si usano materiali poveri o si acquistano solo quelli strutturati? Di che cosa le insegnanti, e i bambini, sentono la mancanza? </a:t>
            </a:r>
          </a:p>
          <a:p>
            <a:r>
              <a:rPr lang="it-IT" dirty="0" smtClean="0"/>
              <a:t>- Quali </a:t>
            </a:r>
            <a:r>
              <a:rPr lang="it-IT" dirty="0"/>
              <a:t>le risorse economiche disponibili?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098855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6656" y="551488"/>
            <a:ext cx="10772775" cy="1658198"/>
          </a:xfrm>
        </p:spPr>
        <p:txBody>
          <a:bodyPr/>
          <a:lstStyle/>
          <a:p>
            <a:r>
              <a:rPr lang="it-IT" b="1" dirty="0" smtClean="0"/>
              <a:t>PIANO ANNUALE INCLUSIVITA’ (PAI)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it-IT" dirty="0"/>
          </a:p>
          <a:p>
            <a:pPr marL="0" lvl="0" indent="0">
              <a:buNone/>
            </a:pPr>
            <a:r>
              <a:rPr lang="it-IT" dirty="0" smtClean="0"/>
              <a:t>- aggiornamento </a:t>
            </a:r>
            <a:r>
              <a:rPr lang="it-IT" dirty="0"/>
              <a:t>della “</a:t>
            </a:r>
            <a:r>
              <a:rPr lang="it-IT" b="1" dirty="0"/>
              <a:t>sezione anagrafica</a:t>
            </a:r>
            <a:r>
              <a:rPr lang="it-IT" dirty="0"/>
              <a:t>” del PAI redatto a giugno 2016 (settembre-ottobre 2016);</a:t>
            </a:r>
          </a:p>
          <a:p>
            <a:pPr marL="0" lvl="0" indent="0">
              <a:buNone/>
            </a:pPr>
            <a:r>
              <a:rPr lang="it-IT" dirty="0" smtClean="0"/>
              <a:t>- realizzazione </a:t>
            </a:r>
            <a:r>
              <a:rPr lang="it-IT" dirty="0"/>
              <a:t>durante </a:t>
            </a:r>
            <a:r>
              <a:rPr lang="it-IT" dirty="0" err="1"/>
              <a:t>a.s.</a:t>
            </a:r>
            <a:r>
              <a:rPr lang="it-IT" dirty="0"/>
              <a:t> 2016-2017 del  </a:t>
            </a:r>
            <a:r>
              <a:rPr lang="it-IT" b="1" dirty="0"/>
              <a:t>progetto di miglioramento</a:t>
            </a:r>
            <a:r>
              <a:rPr lang="it-IT" dirty="0"/>
              <a:t> indicato nel PAI redatto nel giugno 2016;</a:t>
            </a:r>
          </a:p>
          <a:p>
            <a:pPr marL="0" lvl="0" indent="0">
              <a:buNone/>
            </a:pPr>
            <a:r>
              <a:rPr lang="it-IT" dirty="0" smtClean="0"/>
              <a:t>- Redazione </a:t>
            </a:r>
            <a:r>
              <a:rPr lang="it-IT" b="1" dirty="0"/>
              <a:t>NUOVO PAI  (giugno 2017).</a:t>
            </a:r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53011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 Contesto –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1.4 Risorse professionali</a:t>
            </a:r>
          </a:p>
          <a:p>
            <a:r>
              <a:rPr lang="it-IT" dirty="0" smtClean="0"/>
              <a:t>Quantità </a:t>
            </a:r>
            <a:r>
              <a:rPr lang="it-IT" dirty="0"/>
              <a:t>e qualità del personale della scuola (es. conoscenze e competenze disponibili). </a:t>
            </a:r>
            <a:endParaRPr lang="it-IT" dirty="0" smtClean="0">
              <a:solidFill>
                <a:srgbClr val="2AA8A8"/>
              </a:solidFill>
            </a:endParaRPr>
          </a:p>
          <a:p>
            <a:r>
              <a:rPr lang="it-IT" dirty="0" smtClean="0"/>
              <a:t>-</a:t>
            </a:r>
            <a:r>
              <a:rPr lang="it-IT" dirty="0"/>
              <a:t>Indicatori: da INVALSI e da MIUR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3511310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 Contesto –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1.4 Risorse professionali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Domande guida:</a:t>
            </a:r>
            <a:endParaRPr lang="it-IT" dirty="0"/>
          </a:p>
          <a:p>
            <a:r>
              <a:rPr lang="it-IT" dirty="0" smtClean="0"/>
              <a:t>- Quali </a:t>
            </a:r>
            <a:r>
              <a:rPr lang="it-IT" dirty="0"/>
              <a:t>le caratteristiche socio anagrafiche del personale docente (es. età, stabilità nella scuola)? </a:t>
            </a:r>
          </a:p>
          <a:p>
            <a:r>
              <a:rPr lang="it-IT" dirty="0" smtClean="0"/>
              <a:t>- Quali </a:t>
            </a:r>
            <a:r>
              <a:rPr lang="it-IT" dirty="0"/>
              <a:t>le competenze e i titoli posseduti dal personale (docenti laureati, docenti specializzati nel sostegno, formazione professionale in settori specifici artistico-espressivi, motorio, ecc.)? </a:t>
            </a:r>
          </a:p>
          <a:p>
            <a:r>
              <a:rPr lang="it-IT" dirty="0"/>
              <a:t> </a:t>
            </a:r>
            <a:r>
              <a:rPr lang="it-IT" dirty="0" smtClean="0"/>
              <a:t>- La </a:t>
            </a:r>
            <a:r>
              <a:rPr lang="it-IT" dirty="0"/>
              <a:t>scuola si avvale anche di figure professionali specifiche come pedagogista, psicologo, pediatra o altri esperti esterni? </a:t>
            </a:r>
          </a:p>
          <a:p>
            <a:pPr marL="0" indent="0">
              <a:buNone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39771361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2</a:t>
            </a:r>
            <a:r>
              <a:rPr lang="it-IT" dirty="0" smtClean="0"/>
              <a:t> - </a:t>
            </a:r>
            <a:r>
              <a:rPr lang="it-IT" i="1" dirty="0" smtClean="0"/>
              <a:t>Esiti </a:t>
            </a:r>
            <a:r>
              <a:rPr lang="it-IT" i="1" dirty="0"/>
              <a:t>in termini di benessere, sviluppo e apprendimento per i bambini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587336"/>
            <a:ext cx="10753725" cy="3190529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dirty="0" smtClean="0"/>
              <a:t>2.1. Risultati </a:t>
            </a:r>
            <a:r>
              <a:rPr lang="it-IT" dirty="0"/>
              <a:t>in termini di benessere dei bambini al termine del </a:t>
            </a:r>
            <a:r>
              <a:rPr lang="it-IT" dirty="0" smtClean="0"/>
              <a:t>triennio</a:t>
            </a:r>
            <a:endParaRPr lang="it-IT" dirty="0"/>
          </a:p>
          <a:p>
            <a:r>
              <a:rPr lang="it-IT" dirty="0"/>
              <a:t>2.2. Risultati di sviluppo e apprendimento (incluse competenze di cittadinanza) </a:t>
            </a:r>
          </a:p>
          <a:p>
            <a:r>
              <a:rPr lang="it-IT" dirty="0"/>
              <a:t>2.3. Risultati a distanza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429385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dirty="0" smtClean="0"/>
              <a:t> ESITI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2.1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Risultati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in termini di benessere dei bambini al termine del triennio </a:t>
            </a:r>
            <a:endParaRPr lang="it-IT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dirty="0"/>
              <a:t>Stare bene a scuola, sentirsi sicuri e accolti è una delle finalità principali della Scuola dell'Infanzia secondo le vigenti Indicazioni Nazionali. </a:t>
            </a:r>
            <a:endParaRPr lang="it-IT" dirty="0" smtClean="0"/>
          </a:p>
          <a:p>
            <a:r>
              <a:rPr lang="it-IT" dirty="0" smtClean="0"/>
              <a:t>-</a:t>
            </a:r>
            <a:r>
              <a:rPr lang="it-IT" dirty="0"/>
              <a:t>Indicatori: da INVALSI e da </a:t>
            </a:r>
            <a:r>
              <a:rPr lang="it-IT" dirty="0" smtClean="0"/>
              <a:t>MIUR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152528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dirty="0" smtClean="0"/>
              <a:t> ESITI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2.1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Risultati 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in termini di benessere dei bambini al termine del triennio </a:t>
            </a:r>
            <a:endParaRPr lang="it-IT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it-IT" dirty="0" smtClean="0"/>
              <a:t>Domande guida:</a:t>
            </a:r>
            <a:endParaRPr lang="it-IT" dirty="0"/>
          </a:p>
          <a:p>
            <a:r>
              <a:rPr lang="it-IT" dirty="0" smtClean="0"/>
              <a:t>-</a:t>
            </a:r>
            <a:r>
              <a:rPr lang="it-IT" dirty="0"/>
              <a:t> </a:t>
            </a:r>
            <a:r>
              <a:rPr lang="it-IT" dirty="0" smtClean="0"/>
              <a:t>In </a:t>
            </a:r>
            <a:r>
              <a:rPr lang="it-IT" dirty="0"/>
              <a:t>che modo la scuola promuove concretamente il benessere di ciascun bambino all'interno della sezione? </a:t>
            </a:r>
          </a:p>
          <a:p>
            <a:r>
              <a:rPr lang="it-IT" dirty="0" smtClean="0"/>
              <a:t>- Punti di forza e punti di debolezza</a:t>
            </a:r>
          </a:p>
          <a:p>
            <a:r>
              <a:rPr lang="it-IT" dirty="0" smtClean="0"/>
              <a:t>- Criterio di qualità: </a:t>
            </a:r>
            <a:r>
              <a:rPr lang="it-IT" b="1" dirty="0"/>
              <a:t>La scuola promuove il benessere, il coinvolgimento e l'inclusione di ciascun bambino, con particolare </a:t>
            </a:r>
            <a:r>
              <a:rPr lang="it-IT" b="1" dirty="0" smtClean="0"/>
              <a:t>riguardo </a:t>
            </a:r>
            <a:r>
              <a:rPr lang="it-IT" b="1" dirty="0"/>
              <a:t>per quelli svantaggiati </a:t>
            </a:r>
            <a:endParaRPr lang="it-IT" b="1" dirty="0" smtClean="0"/>
          </a:p>
          <a:p>
            <a:r>
              <a:rPr lang="it-IT" b="1" dirty="0" smtClean="0"/>
              <a:t>Rubrica di valutazione e motivazione giudizio assegnato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1978563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dirty="0" smtClean="0"/>
              <a:t> ESITI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2.2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Risultati di sviluppo e apprendimento </a:t>
            </a:r>
            <a:endParaRPr lang="it-IT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dirty="0" smtClean="0"/>
              <a:t>Esiti educativi e formativi, competenze chiave per orientare i bambini al senso di cittadinanza (rispetto delle regole, capacità di creare rapporti positivi con gli altri, sviluppo dell’etica della responsabilità, valori condivisi ecc.)</a:t>
            </a:r>
          </a:p>
          <a:p>
            <a:r>
              <a:rPr lang="it-IT" dirty="0" smtClean="0"/>
              <a:t>-</a:t>
            </a:r>
            <a:r>
              <a:rPr lang="it-IT" dirty="0"/>
              <a:t>Indicatori: da INVALSI e da MIUR</a:t>
            </a:r>
          </a:p>
          <a:p>
            <a:pPr marL="0" indent="0">
              <a:buNone/>
            </a:pPr>
            <a:r>
              <a:rPr lang="it-IT" dirty="0"/>
              <a:t>	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1856937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dirty="0" smtClean="0"/>
              <a:t> ESITI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2.2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Risultati di sviluppo e apprendimento </a:t>
            </a:r>
            <a:endParaRPr lang="it-IT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it-IT" dirty="0"/>
          </a:p>
          <a:p>
            <a:pPr marL="0" indent="0">
              <a:buNone/>
            </a:pPr>
            <a:r>
              <a:rPr lang="it-IT" dirty="0" smtClean="0"/>
              <a:t>Domande guida:</a:t>
            </a:r>
          </a:p>
          <a:p>
            <a:pPr marL="0" indent="0">
              <a:buNone/>
            </a:pPr>
            <a:r>
              <a:rPr lang="it-IT" dirty="0" smtClean="0"/>
              <a:t>- Quanti </a:t>
            </a:r>
            <a:r>
              <a:rPr lang="it-IT" dirty="0"/>
              <a:t>bambini, al termine del triennio di scuola dell’infanzia, hanno conseguito le competenze di base delineate nel paragrafo “Dalla scuola dell’infanzia alla scuola primaria” delle vigenti Indicazioni nazionali? </a:t>
            </a:r>
          </a:p>
          <a:p>
            <a:pPr marL="0" indent="0">
              <a:buNone/>
            </a:pPr>
            <a:r>
              <a:rPr lang="it-IT" dirty="0" smtClean="0"/>
              <a:t>- Ci </a:t>
            </a:r>
            <a:r>
              <a:rPr lang="it-IT" dirty="0"/>
              <a:t>sono alunni, in obbligo scolastico, trattenuti un anno in più nella scuola dell’infanzia e perché? </a:t>
            </a:r>
          </a:p>
          <a:p>
            <a:pPr marL="0" indent="0">
              <a:buNone/>
            </a:pPr>
            <a:r>
              <a:rPr lang="it-IT" dirty="0" smtClean="0"/>
              <a:t>- Ci </a:t>
            </a:r>
            <a:r>
              <a:rPr lang="it-IT" dirty="0"/>
              <a:t>sono bambini che verranno iscritti alla scuola primaria in anticipo scolastico e perché? </a:t>
            </a:r>
          </a:p>
          <a:p>
            <a:pPr marL="0" indent="0">
              <a:buNone/>
            </a:pPr>
            <a:r>
              <a:rPr lang="it-IT" dirty="0" smtClean="0"/>
              <a:t>Punti </a:t>
            </a:r>
            <a:r>
              <a:rPr lang="it-IT" dirty="0"/>
              <a:t>di forza e punti di </a:t>
            </a:r>
            <a:r>
              <a:rPr lang="it-IT" dirty="0" smtClean="0"/>
              <a:t>debolezza</a:t>
            </a:r>
          </a:p>
          <a:p>
            <a:r>
              <a:rPr lang="it-IT" dirty="0"/>
              <a:t>	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658338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dirty="0" smtClean="0"/>
              <a:t> ESITI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2.2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Risultati di sviluppo e apprendimento </a:t>
            </a:r>
            <a:endParaRPr lang="it-IT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it-IT" dirty="0"/>
          </a:p>
          <a:p>
            <a:r>
              <a:rPr lang="it-IT" i="1" dirty="0" smtClean="0"/>
              <a:t>Criterio </a:t>
            </a:r>
            <a:r>
              <a:rPr lang="it-IT" i="1" dirty="0"/>
              <a:t>di qualità </a:t>
            </a:r>
            <a:r>
              <a:rPr lang="it-IT" i="1" dirty="0" smtClean="0"/>
              <a:t>– Rubrica di valutazione</a:t>
            </a:r>
            <a:endParaRPr lang="it-IT" dirty="0"/>
          </a:p>
          <a:p>
            <a:r>
              <a:rPr lang="it-IT" b="1" dirty="0"/>
              <a:t>La </a:t>
            </a:r>
            <a:r>
              <a:rPr lang="it-IT" b="1" dirty="0" smtClean="0"/>
              <a:t>scuola </a:t>
            </a:r>
            <a:r>
              <a:rPr lang="it-IT" b="1" dirty="0"/>
              <a:t>garantisce il conseguimento delle sue finalità: sviluppo dell’identità, dell’autonomia, delle </a:t>
            </a:r>
            <a:r>
              <a:rPr lang="it-IT" b="1" dirty="0" smtClean="0"/>
              <a:t>competenze </a:t>
            </a:r>
            <a:r>
              <a:rPr lang="it-IT" b="1" dirty="0"/>
              <a:t>e avvio alla cittadinanza</a:t>
            </a:r>
            <a:r>
              <a:rPr lang="it-IT" b="1" dirty="0" smtClean="0"/>
              <a:t>.</a:t>
            </a:r>
          </a:p>
          <a:p>
            <a:r>
              <a:rPr lang="it-IT" b="1" dirty="0"/>
              <a:t>Motivazione del giudizio assegnato </a:t>
            </a:r>
            <a:r>
              <a:rPr lang="it-IT" dirty="0"/>
              <a:t>	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3388609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754836"/>
          </a:xfrm>
        </p:spPr>
        <p:txBody>
          <a:bodyPr>
            <a:normAutofit fontScale="90000"/>
          </a:bodyPr>
          <a:lstStyle/>
          <a:p>
            <a:r>
              <a:rPr lang="it-IT" dirty="0"/>
              <a:t>2</a:t>
            </a:r>
            <a:r>
              <a:rPr lang="it-IT" dirty="0" smtClean="0"/>
              <a:t> ESITI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395046"/>
            <a:ext cx="10753725" cy="5040923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2.3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Risultati a distanza</a:t>
            </a:r>
            <a:endParaRPr lang="it-IT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it-IT" dirty="0"/>
              <a:t>L’azione della scuola può definirsi efficace quando assicura risultati a distanza nei </a:t>
            </a:r>
            <a:r>
              <a:rPr lang="it-IT" dirty="0" smtClean="0"/>
              <a:t>percorsi </a:t>
            </a:r>
            <a:r>
              <a:rPr lang="it-IT" dirty="0"/>
              <a:t>di studio successivi o nell’inserimento nel mondo del lavoro. È, pertanto, importante conoscere i </a:t>
            </a:r>
            <a:r>
              <a:rPr lang="it-IT" dirty="0" smtClean="0"/>
              <a:t>percorsi </a:t>
            </a:r>
            <a:r>
              <a:rPr lang="it-IT" dirty="0"/>
              <a:t>formativi dei bambini usciti dalla scuola dell'infanzia ad un anno o due di distanza, e monitorare inoltre i risultati sia all'interno del primo ciclo, sia nel passaggio al secondo ciclo e oltre. 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Domande guida:</a:t>
            </a:r>
          </a:p>
          <a:p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- Quali sono gli esiti dei bambini usciti dalla scuola dell'infanzia al termine del primo anno di scuola primaria? </a:t>
            </a:r>
          </a:p>
          <a:p>
            <a:pPr marL="0" indent="0">
              <a:buNone/>
            </a:pPr>
            <a:r>
              <a:rPr lang="it-IT" dirty="0" smtClean="0"/>
              <a:t>- I bambini in uscita hanno saputo affrontare le differenze pedagogico-didattiche incontrate in primaria? 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- Punti di forza e punti di debolezza</a:t>
            </a:r>
          </a:p>
          <a:p>
            <a:r>
              <a:rPr lang="it-IT" dirty="0" smtClean="0"/>
              <a:t>	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77500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2</a:t>
            </a:r>
            <a:r>
              <a:rPr lang="it-IT" dirty="0" smtClean="0"/>
              <a:t> ESITI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>
                <a:solidFill>
                  <a:srgbClr val="2AA8A8"/>
                </a:solidFill>
              </a:rPr>
              <a:t>2.3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Risultati a distanza</a:t>
            </a:r>
            <a:endParaRPr lang="it-IT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it-IT" dirty="0" smtClean="0"/>
          </a:p>
          <a:p>
            <a:r>
              <a:rPr lang="it-IT" i="1" dirty="0"/>
              <a:t>Criterio di qualità </a:t>
            </a:r>
            <a:endParaRPr lang="it-IT" dirty="0"/>
          </a:p>
          <a:p>
            <a:r>
              <a:rPr lang="it-IT" b="1" dirty="0"/>
              <a:t>La scuola favorisce lo sviluppo globale dei bambini, delle competenze chiave, di cittadinanza e degli </a:t>
            </a:r>
            <a:r>
              <a:rPr lang="it-IT" b="1" dirty="0" smtClean="0"/>
              <a:t>apprendimenti </a:t>
            </a:r>
            <a:r>
              <a:rPr lang="it-IT" b="1" dirty="0"/>
              <a:t>di base che saranno centrali per i successivi percorsi di studio, di lavoro e di vita. </a:t>
            </a:r>
            <a:endParaRPr lang="it-IT" dirty="0"/>
          </a:p>
          <a:p>
            <a:r>
              <a:rPr lang="it-IT" b="1" dirty="0"/>
              <a:t>La scuola si raccorda con gli altri ordini scolastici per comprendere quanto è stata efficace nella promozione delle competenze e nella riduzione precoce delle disuguaglianze. </a:t>
            </a:r>
            <a:endParaRPr lang="it-IT" b="1" dirty="0" smtClean="0"/>
          </a:p>
          <a:p>
            <a:endParaRPr lang="it-IT" b="1" dirty="0" smtClean="0"/>
          </a:p>
          <a:p>
            <a:r>
              <a:rPr lang="it-IT" b="1" dirty="0" smtClean="0"/>
              <a:t>Motivazione </a:t>
            </a:r>
            <a:r>
              <a:rPr lang="it-IT" b="1" dirty="0"/>
              <a:t>del giudizio assegnato </a:t>
            </a:r>
            <a:r>
              <a:rPr lang="it-IT" dirty="0"/>
              <a:t>	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528016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6656" y="551488"/>
            <a:ext cx="10772775" cy="1658198"/>
          </a:xfrm>
        </p:spPr>
        <p:txBody>
          <a:bodyPr>
            <a:normAutofit/>
          </a:bodyPr>
          <a:lstStyle/>
          <a:p>
            <a:r>
              <a:rPr lang="it-IT" b="1" dirty="0" smtClean="0"/>
              <a:t>PIANO TRIENNALE DELL’OFFERTA FORMATIVA (PTOF)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it-IT" dirty="0"/>
          </a:p>
          <a:p>
            <a:pPr marL="0" lvl="0" indent="0">
              <a:buNone/>
            </a:pPr>
            <a:endParaRPr lang="it-IT" dirty="0"/>
          </a:p>
          <a:p>
            <a:pPr marL="0" lvl="0" indent="0">
              <a:buNone/>
            </a:pPr>
            <a:r>
              <a:rPr lang="it-IT" dirty="0" smtClean="0"/>
              <a:t>- Avendo </a:t>
            </a:r>
            <a:r>
              <a:rPr lang="it-IT" dirty="0"/>
              <a:t>durata triennale il PTOF realizzato nel 2015 </a:t>
            </a:r>
            <a:r>
              <a:rPr lang="it-IT" b="1" dirty="0"/>
              <a:t>non va modificato a meno che siano state introdotte modifiche “sostanziali” a livello organizzativo </a:t>
            </a:r>
            <a:r>
              <a:rPr lang="it-IT" dirty="0"/>
              <a:t>(es. riduzione sezioni,  nuovo statuto, ecc.): nel qual caso è necessario allegare al PTOF un </a:t>
            </a:r>
            <a:r>
              <a:rPr lang="it-IT" b="1" dirty="0"/>
              <a:t>capitolo descrittivo delle novità introdotte</a:t>
            </a:r>
            <a:r>
              <a:rPr lang="it-IT" dirty="0"/>
              <a:t>.</a:t>
            </a:r>
          </a:p>
          <a:p>
            <a:pPr marL="0" lvl="0" indent="0">
              <a:buNone/>
            </a:pPr>
            <a:r>
              <a:rPr lang="it-IT" dirty="0" smtClean="0"/>
              <a:t>- Negli </a:t>
            </a:r>
            <a:r>
              <a:rPr lang="it-IT" dirty="0"/>
              <a:t>allegati al PTOF vanno invece aggiornati i seguenti documenti: a) </a:t>
            </a:r>
            <a:r>
              <a:rPr lang="it-IT" b="1" dirty="0"/>
              <a:t>Progettazione didattico-educativa annuale</a:t>
            </a:r>
            <a:r>
              <a:rPr lang="it-IT" dirty="0"/>
              <a:t>; b) </a:t>
            </a:r>
            <a:r>
              <a:rPr lang="it-IT" b="1" dirty="0"/>
              <a:t>calendario scolastico</a:t>
            </a:r>
            <a:r>
              <a:rPr lang="it-IT" dirty="0"/>
              <a:t>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20365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106529"/>
          </a:xfrm>
        </p:spPr>
        <p:txBody>
          <a:bodyPr>
            <a:normAutofit/>
          </a:bodyPr>
          <a:lstStyle/>
          <a:p>
            <a:r>
              <a:rPr lang="it-IT" b="1" dirty="0" smtClean="0"/>
              <a:t>3 - Processi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758462"/>
            <a:ext cx="10753725" cy="4806461"/>
          </a:xfrm>
        </p:spPr>
        <p:txBody>
          <a:bodyPr>
            <a:normAutofit fontScale="92500" lnSpcReduction="10000"/>
          </a:bodyPr>
          <a:lstStyle/>
          <a:p>
            <a:endParaRPr lang="it-IT" i="1" dirty="0" smtClean="0"/>
          </a:p>
          <a:p>
            <a:pPr marL="0" indent="0">
              <a:buNone/>
            </a:pPr>
            <a:r>
              <a:rPr lang="it-IT" dirty="0" smtClean="0"/>
              <a:t>Pratiche </a:t>
            </a:r>
            <a:r>
              <a:rPr lang="it-IT" dirty="0"/>
              <a:t>educative e didattiche </a:t>
            </a:r>
          </a:p>
          <a:p>
            <a:r>
              <a:rPr lang="it-IT" dirty="0"/>
              <a:t>3.1. Curricolo, progettazione, valutazione </a:t>
            </a:r>
          </a:p>
          <a:p>
            <a:r>
              <a:rPr lang="it-IT" dirty="0"/>
              <a:t>3.2. Ambiente di apprendimento </a:t>
            </a:r>
          </a:p>
          <a:p>
            <a:r>
              <a:rPr lang="it-IT" dirty="0"/>
              <a:t>3.3. Inclusione e differenziazione </a:t>
            </a:r>
          </a:p>
          <a:p>
            <a:r>
              <a:rPr lang="it-IT" dirty="0"/>
              <a:t>3.4. Continuità e orientamento </a:t>
            </a:r>
          </a:p>
          <a:p>
            <a:endParaRPr lang="it-IT" dirty="0"/>
          </a:p>
          <a:p>
            <a:r>
              <a:rPr lang="it-IT" dirty="0" smtClean="0"/>
              <a:t>Pratiche </a:t>
            </a:r>
            <a:r>
              <a:rPr lang="it-IT" dirty="0"/>
              <a:t>gestionali e organizzative </a:t>
            </a:r>
          </a:p>
          <a:p>
            <a:r>
              <a:rPr lang="it-IT" dirty="0"/>
              <a:t>3.5. Orientamento strategico e organizzazione della scuola </a:t>
            </a:r>
          </a:p>
          <a:p>
            <a:r>
              <a:rPr lang="it-IT" dirty="0"/>
              <a:t>3.6. Sviluppo e valorizzazione delle risorse umane </a:t>
            </a:r>
          </a:p>
          <a:p>
            <a:r>
              <a:rPr lang="it-IT" dirty="0"/>
              <a:t>3.7. Integrazione con il territorio e rapporti con le famiglie 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0786822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4116" y="429195"/>
            <a:ext cx="10772775" cy="836897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Processi – Pratiche educative e didattiche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371600"/>
            <a:ext cx="10753725" cy="5216769"/>
          </a:xfrm>
        </p:spPr>
        <p:txBody>
          <a:bodyPr>
            <a:normAutofit fontScale="92500" lnSpcReduction="10000"/>
          </a:bodyPr>
          <a:lstStyle/>
          <a:p>
            <a:endParaRPr lang="it-IT" i="1" dirty="0" smtClean="0"/>
          </a:p>
          <a:p>
            <a:r>
              <a:rPr lang="it-IT" b="1" dirty="0"/>
              <a:t>3.1 Curricolo, progettazione e valutazione </a:t>
            </a:r>
          </a:p>
          <a:p>
            <a:pPr marL="0" indent="0">
              <a:buNone/>
            </a:pPr>
            <a:r>
              <a:rPr lang="it-IT" i="1" dirty="0" smtClean="0"/>
              <a:t>Definizione </a:t>
            </a:r>
            <a:r>
              <a:rPr lang="it-IT" i="1" dirty="0"/>
              <a:t>dell'area – </a:t>
            </a:r>
            <a:r>
              <a:rPr lang="it-IT" dirty="0"/>
              <a:t>Eventuale orientamento pedagogico della scuola (montessoriano, steineriano, altro). Definizione di attività, traguardi e obiettivi a livello di scuola e capacità di rispondere alle attese educative e formative provenienti dalla comunità di appartenenza. Modalità di progettazione didattica, monitoraggio e revisione delle scelte progettuali effettuate dagli insegnanti. Modalità impiegate per rilevare le risorse, le esigenze e gli </a:t>
            </a:r>
            <a:r>
              <a:rPr lang="it-IT" dirty="0" smtClean="0"/>
              <a:t>interessi </a:t>
            </a:r>
            <a:r>
              <a:rPr lang="it-IT" dirty="0"/>
              <a:t>dei bambini e per tenerne conto. </a:t>
            </a:r>
            <a:endParaRPr lang="it-IT" dirty="0" smtClean="0"/>
          </a:p>
          <a:p>
            <a:r>
              <a:rPr lang="it-IT" dirty="0"/>
              <a:t>L’area è articolata al suo interno in tre </a:t>
            </a:r>
            <a:r>
              <a:rPr lang="it-IT" dirty="0" err="1"/>
              <a:t>sottoaree</a:t>
            </a:r>
            <a:r>
              <a:rPr lang="it-IT" dirty="0"/>
              <a:t>: </a:t>
            </a:r>
          </a:p>
          <a:p>
            <a:r>
              <a:rPr lang="it-IT" dirty="0" smtClean="0"/>
              <a:t>1. </a:t>
            </a:r>
            <a:r>
              <a:rPr lang="it-IT" dirty="0"/>
              <a:t>Curricolo e offerta formativa – definizione e articolazione del curricolo di istituto e delle attività di ampliamento dell’offerta formativa (es. attività psicomotorie, artistico-musicali, lingua straniera, corsi di palestra, di piscina anche tenuti da esperti esterni) </a:t>
            </a:r>
          </a:p>
          <a:p>
            <a:r>
              <a:rPr lang="it-IT" dirty="0"/>
              <a:t> </a:t>
            </a:r>
            <a:r>
              <a:rPr lang="it-IT" dirty="0" smtClean="0"/>
              <a:t>2. Progettazione </a:t>
            </a:r>
            <a:r>
              <a:rPr lang="it-IT" dirty="0"/>
              <a:t>educativo-didattica – modalità di progettazione </a:t>
            </a:r>
          </a:p>
          <a:p>
            <a:r>
              <a:rPr lang="it-IT" dirty="0" smtClean="0"/>
              <a:t>3.  </a:t>
            </a:r>
            <a:r>
              <a:rPr lang="it-IT" dirty="0"/>
              <a:t>Modalità di monitoraggio e valutazione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0763244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977575"/>
          </a:xfrm>
        </p:spPr>
        <p:txBody>
          <a:bodyPr>
            <a:noAutofit/>
          </a:bodyPr>
          <a:lstStyle/>
          <a:p>
            <a:r>
              <a:rPr lang="it-IT" sz="4000" b="1" dirty="0"/>
              <a:t>3.1 Curricolo, progettazione e valutazione </a:t>
            </a:r>
            <a:br>
              <a:rPr lang="it-IT" sz="4000" b="1" dirty="0"/>
            </a:b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828800"/>
            <a:ext cx="10753725" cy="4536831"/>
          </a:xfrm>
        </p:spPr>
        <p:txBody>
          <a:bodyPr>
            <a:normAutofit/>
          </a:bodyPr>
          <a:lstStyle/>
          <a:p>
            <a:r>
              <a:rPr lang="it-IT" i="1" dirty="0" smtClean="0"/>
              <a:t>Domande </a:t>
            </a:r>
            <a:r>
              <a:rPr lang="it-IT" i="1" dirty="0"/>
              <a:t>guida e individuazione dei punti di forza e di debolezza </a:t>
            </a:r>
            <a:endParaRPr lang="it-IT" dirty="0"/>
          </a:p>
          <a:p>
            <a:r>
              <a:rPr lang="it-IT" dirty="0" smtClean="0"/>
              <a:t>Tenendo </a:t>
            </a:r>
            <a:r>
              <a:rPr lang="it-IT" dirty="0"/>
              <a:t>conto dei documenti ministeriali di riferimento, la scuola ha elaborato un piano dell’offerta formativa calibrato in relazione alle caratteristiche del territorio e alle esigenze dell’utenza (bambini, famiglie)? </a:t>
            </a:r>
          </a:p>
          <a:p>
            <a:r>
              <a:rPr lang="it-IT" dirty="0" smtClean="0"/>
              <a:t>Il </a:t>
            </a:r>
            <a:r>
              <a:rPr lang="it-IT" dirty="0"/>
              <a:t>piano definisce l’impostazione pedagogica e metodologica della scuola, la proposta educativa, le </a:t>
            </a:r>
            <a:r>
              <a:rPr lang="it-IT" dirty="0" smtClean="0"/>
              <a:t>modalità </a:t>
            </a:r>
            <a:r>
              <a:rPr lang="it-IT" dirty="0"/>
              <a:t>di interazione tra scuola, famiglia, territorio e gli interventi a favore dell’inclusione?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Nel </a:t>
            </a:r>
            <a:r>
              <a:rPr lang="it-IT" dirty="0"/>
              <a:t>piano si specifica attraverso quali proposte si intendono formare nei bambini le competenze di base da conseguire negli anni prescolari?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294826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153421"/>
          </a:xfrm>
        </p:spPr>
        <p:txBody>
          <a:bodyPr>
            <a:normAutofit fontScale="90000"/>
          </a:bodyPr>
          <a:lstStyle/>
          <a:p>
            <a:r>
              <a:rPr lang="it-IT" sz="4400" b="1" dirty="0"/>
              <a:t>3.1 Curricolo, progettazione e valutazione </a:t>
            </a:r>
            <a:r>
              <a:rPr lang="it-IT" b="1" dirty="0"/>
              <a:t/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324708"/>
            <a:ext cx="10753725" cy="4453157"/>
          </a:xfrm>
        </p:spPr>
        <p:txBody>
          <a:bodyPr>
            <a:normAutofit lnSpcReduction="10000"/>
          </a:bodyPr>
          <a:lstStyle/>
          <a:p>
            <a:r>
              <a:rPr lang="it-IT" b="1" dirty="0" smtClean="0"/>
              <a:t>Progettazione </a:t>
            </a:r>
            <a:r>
              <a:rPr lang="it-IT" b="1" dirty="0"/>
              <a:t>educativa </a:t>
            </a:r>
            <a:endParaRPr lang="it-IT" b="1" dirty="0" smtClean="0"/>
          </a:p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 smtClean="0"/>
              <a:t>La </a:t>
            </a:r>
            <a:r>
              <a:rPr lang="it-IT" dirty="0"/>
              <a:t>progettazione educativa viene elaborata collegialmente in maniera partecipata? </a:t>
            </a:r>
          </a:p>
          <a:p>
            <a:r>
              <a:rPr lang="it-IT" dirty="0" smtClean="0"/>
              <a:t>Il </a:t>
            </a:r>
            <a:r>
              <a:rPr lang="it-IT" dirty="0"/>
              <a:t>progetto educativo tiene conto degli interessi e delle risorse cognitive dei bambini e delle caratteristiche del contesto e delle famiglie? </a:t>
            </a:r>
          </a:p>
          <a:p>
            <a:r>
              <a:rPr lang="it-IT" dirty="0" smtClean="0"/>
              <a:t>Il </a:t>
            </a:r>
            <a:r>
              <a:rPr lang="it-IT" dirty="0"/>
              <a:t>progetto elaborato corrisponde effettivamente alla pratica educativa? </a:t>
            </a:r>
          </a:p>
          <a:p>
            <a:r>
              <a:rPr lang="it-IT" dirty="0" smtClean="0"/>
              <a:t>La </a:t>
            </a:r>
            <a:r>
              <a:rPr lang="it-IT" dirty="0"/>
              <a:t>scuola tiene conto delle vigenti Indicazioni nazionali, produce documenti programmatici per tutte le sezioni? </a:t>
            </a:r>
          </a:p>
          <a:p>
            <a:r>
              <a:rPr lang="it-IT" dirty="0" smtClean="0"/>
              <a:t>Quali </a:t>
            </a:r>
            <a:r>
              <a:rPr lang="it-IT" dirty="0"/>
              <a:t>sono le fonti cui attinge la scuola per elaborare la progettazione? Quali (fonti) della cultura (letteraria, artistica, scientifica) quali dei fatti e fenomeni della realtà, quali del mondo dell’infanzia, quali della vita quotidiana.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342545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106529"/>
          </a:xfrm>
        </p:spPr>
        <p:txBody>
          <a:bodyPr>
            <a:normAutofit/>
          </a:bodyPr>
          <a:lstStyle/>
          <a:p>
            <a:r>
              <a:rPr lang="it-IT" sz="4400" b="1" dirty="0"/>
              <a:t>3.1 Curricolo, progettazione e valutazione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676400"/>
            <a:ext cx="10753725" cy="4853354"/>
          </a:xfrm>
        </p:spPr>
        <p:txBody>
          <a:bodyPr>
            <a:normAutofit fontScale="85000" lnSpcReduction="20000"/>
          </a:bodyPr>
          <a:lstStyle/>
          <a:p>
            <a:r>
              <a:rPr lang="it-IT" b="1" dirty="0" smtClean="0"/>
              <a:t>Valutazione </a:t>
            </a:r>
            <a:r>
              <a:rPr lang="it-IT" b="1" dirty="0"/>
              <a:t>dell’efficacia delle pratiche educative </a:t>
            </a:r>
            <a:endParaRPr lang="it-IT" b="1" dirty="0" smtClean="0"/>
          </a:p>
          <a:p>
            <a:endParaRPr lang="it-IT" i="1" dirty="0" smtClean="0"/>
          </a:p>
          <a:p>
            <a:r>
              <a:rPr lang="it-IT" i="1" dirty="0" smtClean="0"/>
              <a:t>Domande </a:t>
            </a:r>
            <a:r>
              <a:rPr lang="it-IT" i="1" dirty="0"/>
              <a:t>guida e individuazione dei punti di forza e di debolezza 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dirty="0" smtClean="0"/>
              <a:t>Quali </a:t>
            </a:r>
            <a:r>
              <a:rPr lang="it-IT" dirty="0"/>
              <a:t>condotte/acquisizioni dei bambini vengono rilevate e relativamente a quali ambiti del curricolo? </a:t>
            </a:r>
          </a:p>
          <a:p>
            <a:r>
              <a:rPr lang="it-IT" dirty="0" smtClean="0"/>
              <a:t>La </a:t>
            </a:r>
            <a:r>
              <a:rPr lang="it-IT" dirty="0"/>
              <a:t>rilevazione è periodica ed effettuata secondo criteri condivisi tra insegnanti della scuola (o della singola sezione)? </a:t>
            </a:r>
          </a:p>
          <a:p>
            <a:r>
              <a:rPr lang="it-IT" dirty="0" smtClean="0"/>
              <a:t>Per </a:t>
            </a:r>
            <a:r>
              <a:rPr lang="it-IT" dirty="0"/>
              <a:t>effettuare le rilevazioni ci si avvale di metodologie specifiche (documentazione, portfolio, </a:t>
            </a:r>
            <a:r>
              <a:rPr lang="it-IT" dirty="0" smtClean="0"/>
              <a:t>osservazioni </a:t>
            </a:r>
            <a:r>
              <a:rPr lang="it-IT" dirty="0"/>
              <a:t>sistematiche con l’uso di strumenti)? Quanto è diffuso il loro utilizzo? </a:t>
            </a:r>
          </a:p>
          <a:p>
            <a:r>
              <a:rPr lang="it-IT" dirty="0" smtClean="0"/>
              <a:t>Sulla </a:t>
            </a:r>
            <a:r>
              <a:rPr lang="it-IT" dirty="0"/>
              <a:t>base delle rilevazioni effettuate, che consentono di cogliere gli interessi, le risorse cognitive, i </a:t>
            </a:r>
            <a:r>
              <a:rPr lang="it-IT" dirty="0" smtClean="0"/>
              <a:t>progressi </a:t>
            </a:r>
            <a:r>
              <a:rPr lang="it-IT" dirty="0"/>
              <a:t>dei bambini e le eventuali criticità di alcuni, il progetto educativo viene rivisto e modificato? </a:t>
            </a:r>
            <a:r>
              <a:rPr lang="it-IT" dirty="0" smtClean="0"/>
              <a:t>Vengono </a:t>
            </a:r>
            <a:r>
              <a:rPr lang="it-IT" dirty="0"/>
              <a:t>intraprese azioni mirate per far fronte alle criticità riscontrate? </a:t>
            </a:r>
          </a:p>
          <a:p>
            <a:r>
              <a:rPr lang="it-IT" dirty="0" smtClean="0"/>
              <a:t>Viene </a:t>
            </a:r>
            <a:r>
              <a:rPr lang="it-IT" dirty="0"/>
              <a:t>compiuta una valutazione della qualità dell’ambiente, delle pratiche e dei processi educativi al fine di rilevarne l’idoneità rispetto alle esigenze dei bambini e alla realizzazione del progetto educativo?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938619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b="1" dirty="0"/>
              <a:t>3.1 Curricolo, progettazione e valutazione 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b="1" dirty="0" smtClean="0"/>
          </a:p>
          <a:p>
            <a:endParaRPr lang="it-IT" b="1" dirty="0"/>
          </a:p>
          <a:p>
            <a:r>
              <a:rPr lang="it-IT" i="1" dirty="0" smtClean="0"/>
              <a:t>Criterio </a:t>
            </a:r>
            <a:r>
              <a:rPr lang="it-IT" i="1" dirty="0"/>
              <a:t>di qualità </a:t>
            </a:r>
            <a:r>
              <a:rPr lang="it-IT" i="1" dirty="0" smtClean="0"/>
              <a:t>e rubrica di valutazione</a:t>
            </a:r>
            <a:endParaRPr lang="it-IT" dirty="0"/>
          </a:p>
          <a:p>
            <a:r>
              <a:rPr lang="it-IT" b="1" dirty="0"/>
              <a:t>La scuola propone un curricolo aderente alle esigenze del contesto, progetta attività didattiche coerenti con il curricolo, rileva interessi, esigenze, acquisizioni dei bambini utilizzando criteri e strumenti </a:t>
            </a:r>
            <a:r>
              <a:rPr lang="it-IT" b="1" dirty="0" smtClean="0"/>
              <a:t>condivisi</a:t>
            </a:r>
            <a:r>
              <a:rPr lang="it-IT" b="1" dirty="0"/>
              <a:t>. </a:t>
            </a:r>
            <a:endParaRPr lang="it-IT" b="1" dirty="0" smtClean="0"/>
          </a:p>
          <a:p>
            <a:endParaRPr lang="it-IT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538615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3.2 Ambiente di apprendimento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i="1" dirty="0"/>
              <a:t>Definizione dell'area - </a:t>
            </a:r>
            <a:r>
              <a:rPr lang="it-IT" dirty="0"/>
              <a:t>Capacità della scuola di creare un ambiente educativo e di apprendimento in grado di promuovere lo sviluppo affettivo, sociale, cognitivo, ludico dei bambini. La cura dell'ambiente riguarda le seguenti dimensioni. </a:t>
            </a:r>
          </a:p>
          <a:p>
            <a:r>
              <a:rPr lang="it-IT" dirty="0"/>
              <a:t> Dimensione pedagogico-organizzativa - gestione degli spazi, delle attrezzature, dei materiali, dei tempi in funzione educativa </a:t>
            </a:r>
          </a:p>
          <a:p>
            <a:r>
              <a:rPr lang="it-IT" dirty="0"/>
              <a:t> Dimensione metodologica - modalità dello svolgimento delle esperienze e delle attività finalizzate allo sviluppo di competenze intellettuali, sociali, ludiche dei bambini; </a:t>
            </a:r>
          </a:p>
          <a:p>
            <a:r>
              <a:rPr lang="it-IT" dirty="0"/>
              <a:t> Dimensione relazionale - sviluppo di un clima relazionale positivo tra bambini e tra adulti e bambini, caratterizzato in senso ludico e affettivo e imperniato sulla costruzione partecipata di regole condivise di convivenza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1077437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3.2 Ambiente di apprendimento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353951"/>
          </a:xfrm>
        </p:spPr>
        <p:txBody>
          <a:bodyPr>
            <a:normAutofit fontScale="85000" lnSpcReduction="20000"/>
          </a:bodyPr>
          <a:lstStyle/>
          <a:p>
            <a:r>
              <a:rPr lang="it-IT" b="1" dirty="0"/>
              <a:t>Dimensione pedagogico-organizzativa </a:t>
            </a:r>
            <a:endParaRPr lang="it-IT" b="1" dirty="0" smtClean="0"/>
          </a:p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/>
              <a:t> Le sezioni sono divise per età (3, 4 e 5 anni) o sono eterogenee? </a:t>
            </a:r>
          </a:p>
          <a:p>
            <a:r>
              <a:rPr lang="it-IT" dirty="0"/>
              <a:t> Quali criteri si utilizzano per l'organizzazione e l’arredo della sezione? </a:t>
            </a:r>
          </a:p>
          <a:p>
            <a:r>
              <a:rPr lang="it-IT" dirty="0"/>
              <a:t> In che modo la scuola cura gli spazi attrezzati per le diverse attività? I bambini hanno pari opportunità di fruire degli spazi attrezzati? </a:t>
            </a:r>
          </a:p>
          <a:p>
            <a:r>
              <a:rPr lang="it-IT" dirty="0"/>
              <a:t> In che modo la scuola cura la presenza di supporti didattici nelle sezioni (biblioteca, LIM, materiali per le varie attività previste dai diversi campi di esperienza)? </a:t>
            </a:r>
          </a:p>
          <a:p>
            <a:r>
              <a:rPr lang="it-IT" dirty="0"/>
              <a:t> I bambini fruiscono di spazi esterni anche per attività di apprendimento? </a:t>
            </a:r>
          </a:p>
          <a:p>
            <a:r>
              <a:rPr lang="it-IT" dirty="0"/>
              <a:t> Vi sono nella scuola spazi per l’incontro tra insegnanti? </a:t>
            </a:r>
          </a:p>
          <a:p>
            <a:r>
              <a:rPr lang="it-IT" dirty="0"/>
              <a:t> In che modo la scuola cura la gestione del tempo come risorsa per l'apprendimento? L'articolazione dell'orario scolastico è adeguata alle esigenze educative e di apprendimento degli alunni? L’orario </a:t>
            </a:r>
            <a:r>
              <a:rPr lang="it-IT" dirty="0" smtClean="0"/>
              <a:t>giornaliero </a:t>
            </a:r>
            <a:r>
              <a:rPr lang="it-IT" dirty="0"/>
              <a:t>di scuola risponde alle esigenze educative di benessere e di apprendimento degli alunni?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1735700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3.2 Ambiente di apprendimento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459458"/>
          </a:xfrm>
        </p:spPr>
        <p:txBody>
          <a:bodyPr>
            <a:normAutofit fontScale="70000" lnSpcReduction="20000"/>
          </a:bodyPr>
          <a:lstStyle/>
          <a:p>
            <a:r>
              <a:rPr lang="it-IT" b="1" dirty="0"/>
              <a:t>Dimensione metodologica </a:t>
            </a:r>
            <a:endParaRPr lang="it-IT" b="1" dirty="0" smtClean="0"/>
          </a:p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/>
              <a:t>• Gli insegnanti hanno condiviso l’idea di bambino che orienta le loro scelte educative? Quali sono i riferimenti teorici e pratici che sostengono tale idea di bambino? Tale idea di bambino valorizza le capacità emergenti e gli interessi infantili e consente di riconoscere il bambino concreto, distinguendone le peculiarità, capirne il punto di vista? </a:t>
            </a:r>
          </a:p>
          <a:p>
            <a:r>
              <a:rPr lang="it-IT" dirty="0"/>
              <a:t>• In che modo la scuola promuove interazioni tra i bambini nelle attività quotidiane sostenendo l’apprendimento reciproco tra bambini? </a:t>
            </a:r>
          </a:p>
          <a:p>
            <a:r>
              <a:rPr lang="it-IT" dirty="0"/>
              <a:t>• In che modo la scuola alimenta la curiosità, la creatività, la scoperta la riflessione e il gioco dei bambini? </a:t>
            </a:r>
          </a:p>
          <a:p>
            <a:r>
              <a:rPr lang="it-IT" dirty="0"/>
              <a:t>• La scuola promuove la collaborazione tra insegnanti per la realizzazione di modalità didattiche innovative? </a:t>
            </a:r>
          </a:p>
          <a:p>
            <a:r>
              <a:rPr lang="it-IT" dirty="0"/>
              <a:t>• In che modo si curano le </a:t>
            </a:r>
            <a:r>
              <a:rPr lang="it-IT" i="1" dirty="0" err="1"/>
              <a:t>routines</a:t>
            </a:r>
            <a:r>
              <a:rPr lang="it-IT" i="1" dirty="0"/>
              <a:t> </a:t>
            </a:r>
            <a:r>
              <a:rPr lang="it-IT" dirty="0"/>
              <a:t>quotidiane come elemento educativo, cognitivo e sociale? </a:t>
            </a:r>
          </a:p>
          <a:p>
            <a:r>
              <a:rPr lang="it-IT" dirty="0"/>
              <a:t>• C’è equilibrio tra attività di conversazione, manipolazione, espressione, costruzione, argomentazione, </a:t>
            </a:r>
            <a:r>
              <a:rPr lang="it-IT" dirty="0" err="1"/>
              <a:t>ecc</a:t>
            </a:r>
            <a:r>
              <a:rPr lang="it-IT" dirty="0"/>
              <a:t>? </a:t>
            </a:r>
          </a:p>
          <a:p>
            <a:r>
              <a:rPr lang="it-IT" dirty="0"/>
              <a:t>• La progettazione e la programmazione educativa coinvolgono attivamente il gruppo delle insegnanti?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197004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3.2 Ambiente di apprendimento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459458"/>
          </a:xfrm>
        </p:spPr>
        <p:txBody>
          <a:bodyPr>
            <a:normAutofit fontScale="70000" lnSpcReduction="20000"/>
          </a:bodyPr>
          <a:lstStyle/>
          <a:p>
            <a:r>
              <a:rPr lang="it-IT" b="1" dirty="0"/>
              <a:t>Dimensione </a:t>
            </a:r>
            <a:r>
              <a:rPr lang="it-IT" b="1" dirty="0" smtClean="0"/>
              <a:t>relazionale </a:t>
            </a:r>
          </a:p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 smtClean="0"/>
              <a:t>•</a:t>
            </a:r>
            <a:endParaRPr lang="it-IT" dirty="0"/>
          </a:p>
          <a:p>
            <a:r>
              <a:rPr lang="it-IT" dirty="0"/>
              <a:t>In che modo la scuola è attenta alla creazione di un clima socio-educativo orientato al benessere dei bambini e alla promozione delle relazioni tra bambini? </a:t>
            </a:r>
          </a:p>
          <a:p>
            <a:r>
              <a:rPr lang="it-IT" dirty="0"/>
              <a:t> Il clima e il tipo di collaborazione tra gli adulti che lavorano nella scuola quale modello di relazione offre ai bambini? </a:t>
            </a:r>
          </a:p>
          <a:p>
            <a:r>
              <a:rPr lang="it-IT" dirty="0"/>
              <a:t> Sono previste strategie specifiche, collegialmente individuate e condivise, per prevenire e gestire eventuali conflitti? Quali? </a:t>
            </a:r>
          </a:p>
          <a:p>
            <a:r>
              <a:rPr lang="it-IT" dirty="0"/>
              <a:t> In che modo la scuola promuove nei bambini un senso di appartenenza alla comunità scolastica? </a:t>
            </a:r>
          </a:p>
          <a:p>
            <a:r>
              <a:rPr lang="it-IT" dirty="0"/>
              <a:t> Come la scuola promuove nei bambini un atteggiamento di attenzione, cura e rispetto delle cose, dei </a:t>
            </a:r>
          </a:p>
          <a:p>
            <a:r>
              <a:rPr lang="it-IT" dirty="0"/>
              <a:t>compagni, dell’ambiente? </a:t>
            </a:r>
          </a:p>
          <a:p>
            <a:r>
              <a:rPr lang="it-IT" dirty="0"/>
              <a:t> I bambini vengono guidati a partecipare ad attività del territorio, cominciando a conoscerne la struttura sociale (feste, visite al comune, musei, progetti ecologici, ecc.)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575476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6656" y="551488"/>
            <a:ext cx="10772775" cy="1658198"/>
          </a:xfrm>
        </p:spPr>
        <p:txBody>
          <a:bodyPr/>
          <a:lstStyle/>
          <a:p>
            <a:r>
              <a:rPr lang="it-IT" b="1" dirty="0" smtClean="0"/>
              <a:t>RAPPORTO DI AUTOVALUTAZIONE (RAV)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3422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b="1" dirty="0" smtClean="0"/>
          </a:p>
          <a:p>
            <a:r>
              <a:rPr lang="it-IT" b="1" dirty="0" smtClean="0"/>
              <a:t>- L'utilizzo </a:t>
            </a:r>
            <a:r>
              <a:rPr lang="it-IT" b="1" dirty="0"/>
              <a:t>del RAV</a:t>
            </a:r>
            <a:r>
              <a:rPr lang="it-IT" dirty="0"/>
              <a:t> per tutte le scuole dell'infanzia </a:t>
            </a:r>
            <a:r>
              <a:rPr lang="it-IT" sz="3200" b="1" dirty="0"/>
              <a:t>è previsto a partire dall'anno scolastico 2017/18</a:t>
            </a:r>
            <a:r>
              <a:rPr lang="it-IT" sz="3200" b="1" dirty="0" smtClean="0"/>
              <a:t>.</a:t>
            </a:r>
          </a:p>
          <a:p>
            <a:r>
              <a:rPr lang="it-IT" b="1" dirty="0" smtClean="0"/>
              <a:t>- l’attuale modello RAV può essere modificato a seguito della Consultazione promossa dal </a:t>
            </a:r>
            <a:r>
              <a:rPr lang="it-IT" b="1" dirty="0" err="1" smtClean="0"/>
              <a:t>Miur</a:t>
            </a:r>
            <a:r>
              <a:rPr lang="it-IT" b="1" dirty="0" smtClean="0"/>
              <a:t>  (settembre 2016);</a:t>
            </a:r>
          </a:p>
          <a:p>
            <a:endParaRPr lang="it-IT" b="1" dirty="0" smtClean="0"/>
          </a:p>
          <a:p>
            <a:r>
              <a:rPr lang="it-IT" b="1" dirty="0" smtClean="0"/>
              <a:t>- </a:t>
            </a:r>
            <a:r>
              <a:rPr lang="it-IT" dirty="0" err="1" smtClean="0"/>
              <a:t>Lesic</a:t>
            </a:r>
            <a:r>
              <a:rPr lang="it-IT" dirty="0"/>
              <a:t> </a:t>
            </a:r>
            <a:r>
              <a:rPr lang="it-IT" dirty="0" smtClean="0"/>
              <a:t>per accompagnare le scuole nel percorso di definizione del RAV ha promosso i seguenti incontri per le coordinatrici:</a:t>
            </a:r>
          </a:p>
          <a:p>
            <a:r>
              <a:rPr lang="it-IT" b="1" dirty="0" smtClean="0"/>
              <a:t>A) incontri assembleari: 12 e 13 ottobre c.a.;</a:t>
            </a:r>
          </a:p>
          <a:p>
            <a:r>
              <a:rPr lang="it-IT" b="1" dirty="0" smtClean="0"/>
              <a:t>B) due incontri per </a:t>
            </a:r>
            <a:r>
              <a:rPr lang="it-IT" b="1" dirty="0" err="1" smtClean="0"/>
              <a:t>macrozona</a:t>
            </a:r>
            <a:r>
              <a:rPr lang="it-IT" b="1" dirty="0" smtClean="0"/>
              <a:t> (gennaio-marzo 2017);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86911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3.2 Ambiente di apprendimento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262554"/>
            <a:ext cx="10753725" cy="3515311"/>
          </a:xfrm>
        </p:spPr>
        <p:txBody>
          <a:bodyPr/>
          <a:lstStyle/>
          <a:p>
            <a:r>
              <a:rPr lang="it-IT" i="1" dirty="0"/>
              <a:t>Criterio di qualità </a:t>
            </a:r>
            <a:r>
              <a:rPr lang="it-IT" i="1" dirty="0" smtClean="0"/>
              <a:t>e rubrica di valutazione</a:t>
            </a:r>
            <a:endParaRPr lang="it-IT" dirty="0"/>
          </a:p>
          <a:p>
            <a:r>
              <a:rPr lang="it-IT" b="1" dirty="0"/>
              <a:t>La scuola offre un ambiente educativo che valorizza le competenze cognitive e socio-relazionali dei </a:t>
            </a:r>
            <a:r>
              <a:rPr lang="it-IT" b="1" dirty="0" smtClean="0"/>
              <a:t>bambini </a:t>
            </a:r>
            <a:r>
              <a:rPr lang="it-IT" b="1" dirty="0"/>
              <a:t>anche in vista della promozione di attitudini di cooperazione e solidarietà, curando gli aspetti </a:t>
            </a:r>
            <a:r>
              <a:rPr lang="it-IT" b="1" dirty="0" smtClean="0"/>
              <a:t>organizzativi</a:t>
            </a:r>
            <a:r>
              <a:rPr lang="it-IT" b="1" dirty="0"/>
              <a:t>, metodologici e relazionali della vita scolastica.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7579268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3.3 Inclusione e differenziazione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/>
              <a:t>Definizione dell'area – </a:t>
            </a:r>
            <a:r>
              <a:rPr lang="it-IT" dirty="0"/>
              <a:t>Strategie adottate dalla scuola per la promozione dei processi di inclusione e il rispetto delle diversità. Azioni di sensibilizzazione alle differenze e loro valorizzazione e gestione, finalizzata alla </a:t>
            </a:r>
            <a:r>
              <a:rPr lang="it-IT" dirty="0" smtClean="0"/>
              <a:t>riduzione </a:t>
            </a:r>
            <a:r>
              <a:rPr lang="it-IT" dirty="0"/>
              <a:t>delle disuguaglianze prodotte dalle condizioni socio-economico-culturali delle famiglie. Adeguamento dei processi di insegnamento e di apprendimento ai bisogni formativi di ciascun bambino. Modalità di </a:t>
            </a:r>
            <a:r>
              <a:rPr lang="it-IT" dirty="0" smtClean="0"/>
              <a:t>inclusione </a:t>
            </a:r>
            <a:r>
              <a:rPr lang="it-IT" dirty="0"/>
              <a:t>dei bambini con bisogni educativi speciali, inclusa la disabilità, e dei bambini stranieri da poco in Italia. </a:t>
            </a:r>
          </a:p>
        </p:txBody>
      </p:sp>
    </p:spTree>
    <p:extLst>
      <p:ext uri="{BB962C8B-B14F-4D97-AF65-F5344CB8AC3E}">
        <p14:creationId xmlns:p14="http://schemas.microsoft.com/office/powerpoint/2010/main" xmlns="" val="2804634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3.3 Inclusione e differenziazione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781908"/>
            <a:ext cx="10753725" cy="4548554"/>
          </a:xfrm>
        </p:spPr>
        <p:txBody>
          <a:bodyPr>
            <a:normAutofit fontScale="85000" lnSpcReduction="20000"/>
          </a:bodyPr>
          <a:lstStyle/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/>
              <a:t> Vengono condotte con regolarità osservazioni qualitative di interessi, esigenze particolari, capacità emergenti dei bambini? </a:t>
            </a:r>
          </a:p>
          <a:p>
            <a:r>
              <a:rPr lang="it-IT" dirty="0"/>
              <a:t> In che modo su tale base vengono riprogettate le attività educative per rispondere alle esigenze </a:t>
            </a:r>
            <a:r>
              <a:rPr lang="it-IT" dirty="0" smtClean="0"/>
              <a:t>particolari </a:t>
            </a:r>
            <a:r>
              <a:rPr lang="it-IT" dirty="0"/>
              <a:t>di ciascun bambino e valorizzarne le potenzialità? </a:t>
            </a:r>
          </a:p>
          <a:p>
            <a:r>
              <a:rPr lang="it-IT" dirty="0"/>
              <a:t> La scuola realizza attività per favorire l’inclusione degli alunni con disabilità nel gruppo dei pari? Con quali metodologie e con quali risultati? </a:t>
            </a:r>
          </a:p>
          <a:p>
            <a:r>
              <a:rPr lang="it-IT" dirty="0"/>
              <a:t> Alla formulazione dei Piani Educativi Individualizzati partecipano tutti gli insegnanti della scuola? Il </a:t>
            </a:r>
            <a:r>
              <a:rPr lang="it-IT" dirty="0" smtClean="0"/>
              <a:t>raggiungimento </a:t>
            </a:r>
            <a:r>
              <a:rPr lang="it-IT" dirty="0"/>
              <a:t>degli obiettivi definiti nei Piani Educativi Individualizzati viene monitorato con regolarità? </a:t>
            </a:r>
          </a:p>
          <a:p>
            <a:r>
              <a:rPr lang="it-IT" dirty="0"/>
              <a:t> In che modo la scuola si prende cura degli alunni con bisogni educativi speciali? Le attività educative e didattiche per i Piani Didattici Personalizzati predisposti sono aggiornati con regolarità? </a:t>
            </a:r>
          </a:p>
          <a:p>
            <a:r>
              <a:rPr lang="it-IT" dirty="0"/>
              <a:t> La scuola realizza attività di accoglienza per gli alunni stranieri da poco in Italia? Questi interventi </a:t>
            </a:r>
            <a:r>
              <a:rPr lang="it-IT" dirty="0" smtClean="0"/>
              <a:t>riescono </a:t>
            </a:r>
            <a:r>
              <a:rPr lang="it-IT" dirty="0"/>
              <a:t>a favorire l’inclusione degli alunni stranieri? Qual è la ricaduta di questi interventi sulla qualità dei rapporti tra gli alunni e tra le famiglie?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7197788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3.3 Inclusione e differenziazione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/>
              <a:t>Criterio di qualità </a:t>
            </a:r>
            <a:r>
              <a:rPr lang="it-IT" i="1" dirty="0" smtClean="0"/>
              <a:t>e rubrica di valutazione</a:t>
            </a:r>
            <a:endParaRPr lang="it-IT" dirty="0"/>
          </a:p>
          <a:p>
            <a:endParaRPr lang="it-IT" b="1" dirty="0" smtClean="0"/>
          </a:p>
          <a:p>
            <a:r>
              <a:rPr lang="it-IT" b="1" dirty="0" smtClean="0"/>
              <a:t>La </a:t>
            </a:r>
            <a:r>
              <a:rPr lang="it-IT" b="1" dirty="0"/>
              <a:t>scuola cura l'inclusione degli alunni con bisogni educativi speciali, valorizza le differenze culturali, </a:t>
            </a:r>
            <a:r>
              <a:rPr lang="it-IT" b="1" dirty="0" smtClean="0"/>
              <a:t>adegua </a:t>
            </a:r>
            <a:r>
              <a:rPr lang="it-IT" b="1" dirty="0"/>
              <a:t>l'insegnamento ai bisogni formativi di ciascun alunno attraverso percorsi diversificati. La scuola svolge un’azione di sensibilizzazione dei bambini alle differenze culturali tramite l’organizzazione ambientale, la scelta dei materiali, specifiche attività e attraverso il coinvolgimento dei genitori.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7197788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3.4 Continuità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/>
              <a:t>Definizione dell’area - </a:t>
            </a:r>
            <a:r>
              <a:rPr lang="it-IT" dirty="0"/>
              <a:t>Attività per garantire la continuità dei percorsi scolastici. Azioni intraprese dalla scuola per assumere come valore la centralità dell'individuo che apprende e quindi per limitare le discontinuità </a:t>
            </a:r>
            <a:r>
              <a:rPr lang="it-IT" dirty="0" smtClean="0"/>
              <a:t>artificiose </a:t>
            </a:r>
            <a:r>
              <a:rPr lang="it-IT" dirty="0"/>
              <a:t>(metodologiche e organizzative) tra i sistemi dei servizi per l'infanzia e il sistema scolastico. </a:t>
            </a:r>
          </a:p>
        </p:txBody>
      </p:sp>
    </p:spTree>
    <p:extLst>
      <p:ext uri="{BB962C8B-B14F-4D97-AF65-F5344CB8AC3E}">
        <p14:creationId xmlns:p14="http://schemas.microsoft.com/office/powerpoint/2010/main" xmlns="" val="26037445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3.Continuità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494628"/>
          </a:xfrm>
        </p:spPr>
        <p:txBody>
          <a:bodyPr>
            <a:normAutofit/>
          </a:bodyPr>
          <a:lstStyle/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/>
              <a:t> Qual è la finalità delle azioni di continuità della scuola? </a:t>
            </a:r>
          </a:p>
          <a:p>
            <a:r>
              <a:rPr lang="it-IT" dirty="0"/>
              <a:t> Di cosa si discute negli incontri di continuità con il nido e con la scuola primaria? Solo degli aspetti organizzativi e informativi sui bambini? Si discute anche degli aspetti metodologici in relazione </a:t>
            </a:r>
            <a:r>
              <a:rPr lang="it-IT" dirty="0" smtClean="0"/>
              <a:t>all'idea </a:t>
            </a:r>
            <a:r>
              <a:rPr lang="it-IT" dirty="0"/>
              <a:t>di bambino e alla predisposizione di un curricolo verticale condiviso con il nido e con la scuola primaria? </a:t>
            </a:r>
          </a:p>
          <a:p>
            <a:r>
              <a:rPr lang="it-IT" dirty="0"/>
              <a:t> Quali attenzioni la scuola mette in atto per evitare che il passaggio di informazioni possa favorire l’</a:t>
            </a:r>
            <a:r>
              <a:rPr lang="it-IT" i="1" dirty="0" err="1"/>
              <a:t>etichettamento</a:t>
            </a:r>
            <a:r>
              <a:rPr lang="it-IT" i="1" dirty="0"/>
              <a:t> </a:t>
            </a:r>
            <a:r>
              <a:rPr lang="it-IT" dirty="0"/>
              <a:t>del bambino? </a:t>
            </a:r>
          </a:p>
          <a:p>
            <a:r>
              <a:rPr lang="it-IT" dirty="0"/>
              <a:t> In che misura le azioni di continuità contribuiscono a costituire una "comunità di pratiche" coesa tra educatrici di nido, insegnanti di scuola dell'infanzia e docenti di primaria?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2332341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3.4 Continuità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/>
              <a:t>Criterio di qualità </a:t>
            </a:r>
            <a:r>
              <a:rPr lang="it-IT" i="1" dirty="0" smtClean="0"/>
              <a:t>e rubrica di valutazione</a:t>
            </a:r>
            <a:endParaRPr lang="it-IT" dirty="0"/>
          </a:p>
          <a:p>
            <a:endParaRPr lang="it-IT" b="1" dirty="0" smtClean="0"/>
          </a:p>
          <a:p>
            <a:r>
              <a:rPr lang="it-IT" b="1" dirty="0" smtClean="0"/>
              <a:t>La </a:t>
            </a:r>
            <a:r>
              <a:rPr lang="it-IT" b="1" dirty="0"/>
              <a:t>scuola garantisce la continuità del percorso scolastico e ne cura le transizioni. </a:t>
            </a:r>
            <a:endParaRPr lang="it-IT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27446799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106529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Processi – </a:t>
            </a:r>
            <a:r>
              <a:rPr lang="it-IT" b="1" dirty="0" smtClean="0"/>
              <a:t> </a:t>
            </a:r>
            <a:r>
              <a:rPr lang="it-IT" b="1" dirty="0"/>
              <a:t>Pratiche gestionali e organizzative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758462"/>
            <a:ext cx="10753725" cy="4806461"/>
          </a:xfrm>
        </p:spPr>
        <p:txBody>
          <a:bodyPr>
            <a:normAutofit/>
          </a:bodyPr>
          <a:lstStyle/>
          <a:p>
            <a:endParaRPr lang="it-IT" i="1" dirty="0" smtClean="0"/>
          </a:p>
          <a:p>
            <a:pPr marL="0" indent="0">
              <a:buNone/>
            </a:pPr>
            <a:r>
              <a:rPr lang="it-IT" b="1" dirty="0"/>
              <a:t>3.5 Orientamento strategico e organizzazione della scuola </a:t>
            </a:r>
            <a:endParaRPr lang="it-IT" b="1" dirty="0" smtClean="0"/>
          </a:p>
          <a:p>
            <a:pPr marL="0" indent="0">
              <a:buNone/>
            </a:pPr>
            <a:r>
              <a:rPr lang="it-IT" i="1" dirty="0"/>
              <a:t>Definizione dell'area - </a:t>
            </a:r>
            <a:r>
              <a:rPr lang="it-IT" dirty="0"/>
              <a:t>Identificazione e condivisione della missione, dei valori e della visione di sviluppo della scuola. Capacità della scuola di indirizzare le risorse verso le priorità, facendo tesoro delle energie intellettuali interne, dei contributi e delle risorse del territorio, delle risorse finanziarie e strumentali disponibili al fine di perseguire gli obiettivi prioritari della scuola. </a:t>
            </a:r>
            <a:endParaRPr lang="it-IT" dirty="0" smtClean="0"/>
          </a:p>
          <a:p>
            <a:pPr marL="0" indent="0">
              <a:buNone/>
            </a:pPr>
            <a:r>
              <a:rPr lang="it-IT" dirty="0"/>
              <a:t>L’area è articolata al suo interno in quattro </a:t>
            </a:r>
            <a:r>
              <a:rPr lang="it-IT" dirty="0" err="1"/>
              <a:t>sottoaree</a:t>
            </a:r>
            <a:r>
              <a:rPr lang="it-IT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xmlns="" val="1826970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106529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3.5.1. Missione </a:t>
            </a:r>
            <a:r>
              <a:rPr lang="it-IT" b="1" dirty="0"/>
              <a:t>e obiettivi prioritari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758462"/>
            <a:ext cx="10753725" cy="4806461"/>
          </a:xfrm>
        </p:spPr>
        <p:txBody>
          <a:bodyPr>
            <a:normAutofit/>
          </a:bodyPr>
          <a:lstStyle/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/>
              <a:t> In che modo la scuola dell'infanzia contribuisce nell’Istituto Comprensivo, o nel Circolo didattico, alla definizione della missione di Istituto? </a:t>
            </a:r>
          </a:p>
          <a:p>
            <a:r>
              <a:rPr lang="it-IT" dirty="0"/>
              <a:t> La missione della scuola dell'infanzia e le sue priorità sono definite chiaramente? In che modo si raccordano con le vigenti Indicazioni Nazionali? </a:t>
            </a:r>
          </a:p>
          <a:p>
            <a:r>
              <a:rPr lang="it-IT" dirty="0"/>
              <a:t> La missione della scuola dell'infanzia e le priorità sono condivise all'interno della comunità scolastica? Sono rese note anche all'esterno, presso le famiglie e il territorio? </a:t>
            </a:r>
          </a:p>
          <a:p>
            <a:endParaRPr lang="it-IT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3067515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106529"/>
          </a:xfrm>
        </p:spPr>
        <p:txBody>
          <a:bodyPr>
            <a:normAutofit/>
          </a:bodyPr>
          <a:lstStyle/>
          <a:p>
            <a:r>
              <a:rPr lang="it-IT" b="1" dirty="0" smtClean="0"/>
              <a:t>3.5.2. Controllo </a:t>
            </a:r>
            <a:r>
              <a:rPr lang="it-IT" b="1" dirty="0"/>
              <a:t>dei </a:t>
            </a:r>
            <a:r>
              <a:rPr lang="it-IT" b="1" dirty="0" smtClean="0"/>
              <a:t>processi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758462"/>
            <a:ext cx="10753725" cy="4806461"/>
          </a:xfrm>
        </p:spPr>
        <p:txBody>
          <a:bodyPr>
            <a:normAutofit/>
          </a:bodyPr>
          <a:lstStyle/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/>
              <a:t> In che modo la scuola pianifica le azioni per il raggiungimento dei propri obiettivi? </a:t>
            </a:r>
          </a:p>
          <a:p>
            <a:r>
              <a:rPr lang="it-IT" dirty="0"/>
              <a:t> In che modo la scuola monitora lo stato di avanzamento per il raggiungimento degli obiettivi? Quali meccanismi e strumenti di controllo sono adottati? </a:t>
            </a:r>
          </a:p>
          <a:p>
            <a:r>
              <a:rPr lang="it-IT" dirty="0"/>
              <a:t> Quali sono le ricadute delle vigenti Indicazioni nazionali sulla qualità espressa dalla scuola? In che modo vengono rilevate tali ricadute? </a:t>
            </a:r>
          </a:p>
          <a:p>
            <a:endParaRPr lang="it-IT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3155880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STRUTTURA DEL RAV E SEZIONI</a:t>
            </a:r>
            <a:endParaRPr lang="it-IT" b="1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75519000"/>
              </p:ext>
            </p:extLst>
          </p:nvPr>
        </p:nvGraphicFramePr>
        <p:xfrm>
          <a:off x="676275" y="2011363"/>
          <a:ext cx="10753724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431"/>
                <a:gridCol w="2688431"/>
                <a:gridCol w="2688431"/>
                <a:gridCol w="2688431"/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CONTESTO</a:t>
                      </a:r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ESITI</a:t>
                      </a:r>
                      <a:endParaRPr lang="it-IT" dirty="0"/>
                    </a:p>
                  </a:txBody>
                  <a:tcPr marL="93510" marR="9351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PROCESSI</a:t>
                      </a:r>
                      <a:endParaRPr lang="it-IT" dirty="0"/>
                    </a:p>
                  </a:txBody>
                  <a:tcPr marL="93510" marR="93510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PRATICHE EDUCATIVE E DIDATTICHE</a:t>
                      </a:r>
                      <a:endParaRPr lang="it-IT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PRATICHE GESTIONALI E ORGANIZZATIVE</a:t>
                      </a:r>
                      <a:endParaRPr lang="it-IT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marL="93510" marR="9351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Popolazione</a:t>
                      </a:r>
                      <a:r>
                        <a:rPr lang="it-IT" baseline="0" dirty="0" smtClean="0"/>
                        <a:t> scolastica</a:t>
                      </a:r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Risultati scolastici</a:t>
                      </a:r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Curricolo, progettazione e valutazione</a:t>
                      </a:r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Orientamento</a:t>
                      </a:r>
                      <a:r>
                        <a:rPr lang="it-IT" baseline="0" dirty="0" smtClean="0"/>
                        <a:t> strategico e organizzazione della scuola</a:t>
                      </a:r>
                      <a:endParaRPr lang="it-IT" dirty="0"/>
                    </a:p>
                  </a:txBody>
                  <a:tcPr marL="93510" marR="9351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Territorio e capitale sociale</a:t>
                      </a:r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Risultati nelle prove standardizzate nazionali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Ambiente di apprendimento</a:t>
                      </a:r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Sviluppo e valorizzazione</a:t>
                      </a:r>
                      <a:r>
                        <a:rPr lang="it-IT" baseline="0" dirty="0" smtClean="0"/>
                        <a:t> delle risorse umane</a:t>
                      </a:r>
                      <a:endParaRPr lang="it-IT" dirty="0"/>
                    </a:p>
                  </a:txBody>
                  <a:tcPr marL="93510" marR="9351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Risorse economiche e materiali</a:t>
                      </a:r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Competenze</a:t>
                      </a:r>
                      <a:r>
                        <a:rPr lang="it-IT" baseline="0" dirty="0" smtClean="0"/>
                        <a:t> chiave e di cittadinanza</a:t>
                      </a:r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Inclusione e differenziazione</a:t>
                      </a:r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Integrazione con il territorio e rapporti con le famiglie</a:t>
                      </a:r>
                      <a:endParaRPr lang="it-IT" dirty="0"/>
                    </a:p>
                  </a:txBody>
                  <a:tcPr marL="93510" marR="9351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Risorse professionali</a:t>
                      </a:r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FF0000"/>
                          </a:solidFill>
                        </a:rPr>
                        <a:t>Risultati a distanza</a:t>
                      </a:r>
                      <a:endParaRPr lang="it-IT" dirty="0">
                        <a:solidFill>
                          <a:srgbClr val="FF0000"/>
                        </a:solidFill>
                      </a:endParaRPr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Continuità e orientamento</a:t>
                      </a:r>
                      <a:endParaRPr lang="it-IT" dirty="0"/>
                    </a:p>
                  </a:txBody>
                  <a:tcPr marL="93510" marR="93510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93510" marR="9351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7757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106529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3.5.3. Organizzazione </a:t>
            </a:r>
            <a:r>
              <a:rPr lang="it-IT" b="1" dirty="0"/>
              <a:t>delle risorse umane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758462"/>
            <a:ext cx="10753725" cy="4806461"/>
          </a:xfrm>
        </p:spPr>
        <p:txBody>
          <a:bodyPr>
            <a:normAutofit/>
          </a:bodyPr>
          <a:lstStyle/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/>
              <a:t> C'è una chiara divisione dei compiti (o delle aree di attività) tra i docenti con incarichi di </a:t>
            </a:r>
            <a:r>
              <a:rPr lang="it-IT" dirty="0" smtClean="0"/>
              <a:t>responsabilità</a:t>
            </a:r>
            <a:r>
              <a:rPr lang="it-IT" dirty="0"/>
              <a:t>? </a:t>
            </a:r>
          </a:p>
          <a:p>
            <a:r>
              <a:rPr lang="it-IT" dirty="0"/>
              <a:t> C’è una chiara divisione dei compiti (o delle aree di attività) tra il personale non docente? </a:t>
            </a:r>
          </a:p>
          <a:p>
            <a:r>
              <a:rPr lang="it-IT" dirty="0"/>
              <a:t> Quale impatto hanno le assenze del personale docente e non docente sull'organizzazione quotidiana della scuola? Ci sono delle strategie per minimizzare l'impatto delle assenze improvvise e brevi? </a:t>
            </a:r>
          </a:p>
          <a:p>
            <a:endParaRPr lang="it-IT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3067515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106529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3.5.4. Gestione </a:t>
            </a:r>
            <a:r>
              <a:rPr lang="it-IT" b="1" dirty="0"/>
              <a:t>delle risorse economiche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758462"/>
            <a:ext cx="10753725" cy="4806461"/>
          </a:xfrm>
        </p:spPr>
        <p:txBody>
          <a:bodyPr>
            <a:normAutofit/>
          </a:bodyPr>
          <a:lstStyle/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/>
              <a:t> Quale coerenza tra le scelte educative adottate e l’allocazione delle risorse economiche? </a:t>
            </a:r>
          </a:p>
          <a:p>
            <a:r>
              <a:rPr lang="it-IT" dirty="0"/>
              <a:t> Le spese per i progetti si concentrano sulle tematiche ritenute prioritarie dalla scuola? </a:t>
            </a:r>
          </a:p>
          <a:p>
            <a:r>
              <a:rPr lang="it-IT" dirty="0"/>
              <a:t> Quale il livello di partecipazione e cogestione delle risorse economiche? </a:t>
            </a:r>
          </a:p>
          <a:p>
            <a:endParaRPr lang="it-IT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3067515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Processi –  Pratiche gestionali e organizzative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438400"/>
            <a:ext cx="10753725" cy="3339465"/>
          </a:xfrm>
        </p:spPr>
        <p:txBody>
          <a:bodyPr/>
          <a:lstStyle/>
          <a:p>
            <a:r>
              <a:rPr lang="it-IT" i="1" dirty="0"/>
              <a:t>Criterio di qualità </a:t>
            </a:r>
            <a:r>
              <a:rPr lang="it-IT" i="1" dirty="0" smtClean="0"/>
              <a:t>e rubrica di valutazione</a:t>
            </a:r>
            <a:endParaRPr lang="it-IT" dirty="0"/>
          </a:p>
          <a:p>
            <a:r>
              <a:rPr lang="it-IT" b="1" dirty="0"/>
              <a:t>La scuola individua le priorità da raggiungere e le persegue dotandosi di sistemi di controllo e </a:t>
            </a:r>
            <a:r>
              <a:rPr lang="it-IT" b="1" dirty="0" smtClean="0"/>
              <a:t>monitoraggio</a:t>
            </a:r>
            <a:r>
              <a:rPr lang="it-IT" b="1" dirty="0"/>
              <a:t>, individuando ruoli di responsabilità e compiti per il personale, convogliando le risorse economiche sulle azioni ritenute prioritarie.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1055954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3.6 Sviluppo e valorizzazione delle risorse umane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438400"/>
            <a:ext cx="10753725" cy="3339465"/>
          </a:xfrm>
        </p:spPr>
        <p:txBody>
          <a:bodyPr/>
          <a:lstStyle/>
          <a:p>
            <a:r>
              <a:rPr lang="it-IT" i="1" dirty="0"/>
              <a:t>Definizione dell'area - </a:t>
            </a:r>
            <a:r>
              <a:rPr lang="it-IT" dirty="0"/>
              <a:t>Capacità della scuola di prendersi cura delle competenze del personale, investendo nella formazione e promuovendo un ambiente organizzativo per far crescere il capitale professionale della scuola. L’area è articolata al suo interno in tre </a:t>
            </a:r>
            <a:r>
              <a:rPr lang="it-IT" dirty="0" err="1"/>
              <a:t>sottoaree</a:t>
            </a:r>
            <a:r>
              <a:rPr lang="it-IT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xmlns="" val="35593282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3.6.1. Formazione </a:t>
            </a:r>
            <a:r>
              <a:rPr lang="it-IT" b="1" dirty="0"/>
              <a:t>del personale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438400"/>
            <a:ext cx="10753725" cy="3339465"/>
          </a:xfrm>
        </p:spPr>
        <p:txBody>
          <a:bodyPr/>
          <a:lstStyle/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/>
              <a:t> In che modo la scuola raccoglie le esigenze formative dei docenti e del personale non docente? </a:t>
            </a:r>
          </a:p>
          <a:p>
            <a:r>
              <a:rPr lang="it-IT" dirty="0"/>
              <a:t> Quali temi per la formazione la scuola promuove e perché? </a:t>
            </a:r>
          </a:p>
          <a:p>
            <a:r>
              <a:rPr lang="it-IT" dirty="0"/>
              <a:t> Qual è la qualità delle iniziative di formazione promosse dalla scuola? </a:t>
            </a:r>
          </a:p>
          <a:p>
            <a:r>
              <a:rPr lang="it-IT" dirty="0"/>
              <a:t> Quali ricadute hanno le iniziative di formazione nell'attività ordinaria della scuola?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7194215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3.6.2. Valorizzazione </a:t>
            </a:r>
            <a:r>
              <a:rPr lang="it-IT" b="1" dirty="0"/>
              <a:t>delle competenze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438400"/>
            <a:ext cx="10753725" cy="3339465"/>
          </a:xfrm>
        </p:spPr>
        <p:txBody>
          <a:bodyPr/>
          <a:lstStyle/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endParaRPr lang="it-IT" dirty="0"/>
          </a:p>
          <a:p>
            <a:r>
              <a:rPr lang="it-IT" dirty="0"/>
              <a:t>In che modo la scuola raccoglie informazioni relative alle competenze del personale? Come riesce a svilupparle? </a:t>
            </a:r>
          </a:p>
          <a:p>
            <a:r>
              <a:rPr lang="it-IT" dirty="0"/>
              <a:t>• Come sono valorizzate le risorse umane? </a:t>
            </a:r>
          </a:p>
          <a:p>
            <a:r>
              <a:rPr lang="it-IT" dirty="0"/>
              <a:t>• Come la scuola utilizza le competenze degli insegnanti per una migliore gestione delle risorse umane? (es. assegnazione di incarichi, suddivisione del personale, formazione e tutoraggio dei colleghi, ecc.)?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1280752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3.6.3. Collaborazione </a:t>
            </a:r>
            <a:r>
              <a:rPr lang="it-IT" b="1" dirty="0"/>
              <a:t>tra insegnanti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438400"/>
            <a:ext cx="10753725" cy="3339465"/>
          </a:xfrm>
        </p:spPr>
        <p:txBody>
          <a:bodyPr>
            <a:normAutofit fontScale="92500" lnSpcReduction="10000"/>
          </a:bodyPr>
          <a:lstStyle/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La scuola incentiva la partecipazione dei docenti a gruppi di lavoro? Su quali tematiche? Con quali modalità organizzative? </a:t>
            </a:r>
          </a:p>
          <a:p>
            <a:r>
              <a:rPr lang="it-IT" dirty="0"/>
              <a:t>• Quali materiali e strumenti producono i gruppi di lavoro della scuola? In che modo i prodotti sono utilizzati dalla comunità scolastica? </a:t>
            </a:r>
          </a:p>
          <a:p>
            <a:r>
              <a:rPr lang="it-IT" dirty="0"/>
              <a:t>• Le insegnanti della scuola dell’infanzia dello stesso plesso sono organizzate come gruppo unitario?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7927258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Collaborazione tra insegnanti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438400"/>
            <a:ext cx="10753725" cy="3339465"/>
          </a:xfrm>
        </p:spPr>
        <p:txBody>
          <a:bodyPr>
            <a:normAutofit/>
          </a:bodyPr>
          <a:lstStyle/>
          <a:p>
            <a:r>
              <a:rPr lang="it-IT" i="1" dirty="0"/>
              <a:t>Criterio di qualità </a:t>
            </a:r>
            <a:r>
              <a:rPr lang="it-IT" i="1" dirty="0" smtClean="0"/>
              <a:t>e rubrica di valutazione</a:t>
            </a:r>
          </a:p>
          <a:p>
            <a:endParaRPr lang="it-IT" dirty="0"/>
          </a:p>
          <a:p>
            <a:r>
              <a:rPr lang="it-IT" b="1" dirty="0"/>
              <a:t>La scuola valorizza le risorse professionali tenendo conto delle competenze per l'assegnazione degli </a:t>
            </a:r>
            <a:r>
              <a:rPr lang="it-IT" b="1" dirty="0" smtClean="0"/>
              <a:t>incarichi</a:t>
            </a:r>
            <a:r>
              <a:rPr lang="it-IT" b="1" dirty="0"/>
              <a:t>, promuovendo percorsi formativi di qualità, incentivando la collaborazione.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9599482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458221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3.7 Integrazione con il territorio e rapporti con le famiglie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i="1" dirty="0" smtClean="0"/>
          </a:p>
          <a:p>
            <a:r>
              <a:rPr lang="it-IT" i="1" dirty="0" smtClean="0"/>
              <a:t>Definizione </a:t>
            </a:r>
            <a:r>
              <a:rPr lang="it-IT" i="1" dirty="0"/>
              <a:t>dell'area - </a:t>
            </a:r>
            <a:r>
              <a:rPr lang="it-IT" dirty="0"/>
              <a:t>Capacità della scuola di proporsi come partner strategico di reti territoriali e di </a:t>
            </a:r>
            <a:r>
              <a:rPr lang="it-IT" dirty="0" smtClean="0"/>
              <a:t>coordinare </a:t>
            </a:r>
            <a:r>
              <a:rPr lang="it-IT" dirty="0"/>
              <a:t>i diversi soggetti che hanno responsabilità per le politiche dell’istruzione nel territorio. Capacità di </a:t>
            </a:r>
            <a:r>
              <a:rPr lang="it-IT" dirty="0" smtClean="0"/>
              <a:t>coinvolgere </a:t>
            </a:r>
            <a:r>
              <a:rPr lang="it-IT" dirty="0"/>
              <a:t>le famiglie nel progetto formativo. In questa sezione è inclusa quella dimensione delle pratiche </a:t>
            </a:r>
            <a:r>
              <a:rPr lang="it-IT" dirty="0" smtClean="0"/>
              <a:t>educative </a:t>
            </a:r>
            <a:r>
              <a:rPr lang="it-IT" dirty="0"/>
              <a:t>che viene chiamata “continuità orizzontale”. </a:t>
            </a:r>
            <a:endParaRPr lang="it-IT" dirty="0" smtClean="0"/>
          </a:p>
          <a:p>
            <a:r>
              <a:rPr lang="it-IT" dirty="0" smtClean="0"/>
              <a:t>L’area </a:t>
            </a:r>
            <a:r>
              <a:rPr lang="it-IT" dirty="0"/>
              <a:t>è articolata al suo interno in due </a:t>
            </a:r>
            <a:r>
              <a:rPr lang="it-IT" dirty="0" err="1"/>
              <a:t>sottoaree</a:t>
            </a:r>
            <a:r>
              <a:rPr lang="it-IT" dirty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xmlns="" val="36325550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364436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3.7.1. Collaborazione </a:t>
            </a:r>
            <a:r>
              <a:rPr lang="it-IT" b="1" dirty="0"/>
              <a:t>con il territorio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438400"/>
            <a:ext cx="10753725" cy="3339465"/>
          </a:xfrm>
        </p:spPr>
        <p:txBody>
          <a:bodyPr>
            <a:normAutofit/>
          </a:bodyPr>
          <a:lstStyle/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/>
              <a:t> Quali accordi di rete e collaborazioni con soggetti pubblici o privati ha la scuola? Per quali finalità? </a:t>
            </a:r>
          </a:p>
          <a:p>
            <a:r>
              <a:rPr lang="it-IT" dirty="0"/>
              <a:t> Quali accordi riguardano le politiche per l’infanzia (coordinamento con le altre scuole dell’infanzia e con i nidi, collaborazioni con associazioni, ecc.)? </a:t>
            </a:r>
          </a:p>
          <a:p>
            <a:r>
              <a:rPr lang="it-IT" dirty="0"/>
              <a:t> Qual è la partecipazione della scuola nelle strutture di governo territoriale? </a:t>
            </a:r>
          </a:p>
          <a:p>
            <a:r>
              <a:rPr lang="it-IT" dirty="0"/>
              <a:t> Quali ricadute ha la collaborazione con soggetti esterni sull’offerta formativa?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445600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7562" y="246186"/>
            <a:ext cx="10772775" cy="984737"/>
          </a:xfrm>
        </p:spPr>
        <p:txBody>
          <a:bodyPr>
            <a:noAutofit/>
          </a:bodyPr>
          <a:lstStyle/>
          <a:p>
            <a:r>
              <a:rPr lang="it-IT" sz="4400" b="1" dirty="0" smtClean="0"/>
              <a:t>TRE AREE: CONTESTO, ESITI E PROCESSI</a:t>
            </a:r>
            <a:endParaRPr lang="it-IT" sz="4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1617785"/>
            <a:ext cx="10753725" cy="4160080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- </a:t>
            </a:r>
            <a:r>
              <a:rPr lang="it-IT" b="1" dirty="0" smtClean="0"/>
              <a:t>definizione</a:t>
            </a:r>
            <a:r>
              <a:rPr lang="it-IT" dirty="0" smtClean="0"/>
              <a:t> dell’area e precisazione del contenuto;</a:t>
            </a:r>
          </a:p>
          <a:p>
            <a:r>
              <a:rPr lang="it-IT" dirty="0" smtClean="0"/>
              <a:t>- individuazione di un certo numero di </a:t>
            </a:r>
            <a:r>
              <a:rPr lang="it-IT" b="1" dirty="0" smtClean="0"/>
              <a:t>indicatori</a:t>
            </a:r>
            <a:r>
              <a:rPr lang="it-IT" dirty="0" smtClean="0"/>
              <a:t> idonei a rappresentare le caratteristiche di qualità dell’area;</a:t>
            </a:r>
          </a:p>
          <a:p>
            <a:r>
              <a:rPr lang="it-IT" dirty="0" smtClean="0"/>
              <a:t>- Spazio per </a:t>
            </a:r>
            <a:r>
              <a:rPr lang="it-IT" b="1" dirty="0" smtClean="0"/>
              <a:t>l’inserimento di indicatori a cura della scuola</a:t>
            </a:r>
            <a:r>
              <a:rPr lang="it-IT" dirty="0" smtClean="0"/>
              <a:t>;</a:t>
            </a:r>
          </a:p>
          <a:p>
            <a:r>
              <a:rPr lang="it-IT" dirty="0" smtClean="0"/>
              <a:t>- propone </a:t>
            </a:r>
            <a:r>
              <a:rPr lang="it-IT" b="1" dirty="0" smtClean="0"/>
              <a:t>domande guida</a:t>
            </a:r>
            <a:r>
              <a:rPr lang="it-IT" dirty="0" smtClean="0"/>
              <a:t>, a cui non deve essere data una specifica risposta, con lo scopo di stimolare la riflessione sui dati;</a:t>
            </a:r>
          </a:p>
          <a:p>
            <a:r>
              <a:rPr lang="it-IT" dirty="0" smtClean="0"/>
              <a:t>- richiede di individuare </a:t>
            </a:r>
            <a:r>
              <a:rPr lang="it-IT" b="1" dirty="0" smtClean="0"/>
              <a:t>opportunità e vincoli </a:t>
            </a:r>
            <a:r>
              <a:rPr lang="it-IT" dirty="0" smtClean="0"/>
              <a:t>(solo per l’area </a:t>
            </a:r>
            <a:r>
              <a:rPr lang="it-IT" b="1" dirty="0" smtClean="0"/>
              <a:t>Contesto</a:t>
            </a:r>
            <a:r>
              <a:rPr lang="it-IT" dirty="0" smtClean="0"/>
              <a:t>);</a:t>
            </a:r>
          </a:p>
          <a:p>
            <a:r>
              <a:rPr lang="it-IT" dirty="0" smtClean="0"/>
              <a:t>- richiede di definire </a:t>
            </a:r>
            <a:r>
              <a:rPr lang="it-IT" b="1" dirty="0" smtClean="0"/>
              <a:t>punti di forza e di debolezza </a:t>
            </a:r>
            <a:r>
              <a:rPr lang="it-IT" dirty="0" smtClean="0"/>
              <a:t>(per </a:t>
            </a:r>
            <a:r>
              <a:rPr lang="it-IT" b="1" dirty="0" smtClean="0"/>
              <a:t>Esiti e Processi</a:t>
            </a:r>
            <a:r>
              <a:rPr lang="it-IT" dirty="0" smtClean="0"/>
              <a:t>);</a:t>
            </a:r>
          </a:p>
          <a:p>
            <a:r>
              <a:rPr lang="it-IT" dirty="0" smtClean="0"/>
              <a:t>- definisce un </a:t>
            </a:r>
            <a:r>
              <a:rPr lang="it-IT" b="1" dirty="0" smtClean="0"/>
              <a:t>criterio complessivo di qualità</a:t>
            </a:r>
            <a:r>
              <a:rPr lang="it-IT" dirty="0" smtClean="0"/>
              <a:t>;</a:t>
            </a:r>
          </a:p>
          <a:p>
            <a:r>
              <a:rPr lang="it-IT" dirty="0" smtClean="0"/>
              <a:t>- richiede di esprimere un </a:t>
            </a:r>
            <a:r>
              <a:rPr lang="it-IT" b="1" dirty="0" smtClean="0"/>
              <a:t>giudizio </a:t>
            </a:r>
            <a:r>
              <a:rPr lang="it-IT" b="1" dirty="0" err="1" smtClean="0"/>
              <a:t>autovalutativo</a:t>
            </a:r>
            <a:r>
              <a:rPr lang="it-IT" b="1" dirty="0" smtClean="0"/>
              <a:t> complessivo (Rubriche di valutazione) (</a:t>
            </a:r>
            <a:r>
              <a:rPr lang="it-IT" dirty="0" smtClean="0"/>
              <a:t>per le aree Esiti e Processi</a:t>
            </a:r>
            <a:r>
              <a:rPr lang="it-IT" b="1" dirty="0" smtClean="0"/>
              <a:t>) </a:t>
            </a:r>
            <a:r>
              <a:rPr lang="it-IT" dirty="0" smtClean="0"/>
              <a:t>utilizzando scale da 1 a 7.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75402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364436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3.7.2.Coinvolgimento delle famiglie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438400"/>
            <a:ext cx="10753725" cy="3339465"/>
          </a:xfrm>
        </p:spPr>
        <p:txBody>
          <a:bodyPr>
            <a:normAutofit lnSpcReduction="10000"/>
          </a:bodyPr>
          <a:lstStyle/>
          <a:p>
            <a:r>
              <a:rPr lang="it-IT" i="1" dirty="0"/>
              <a:t>Domande guida e individuazione dei punti di forza e di debolezza </a:t>
            </a:r>
            <a:endParaRPr lang="it-IT" dirty="0"/>
          </a:p>
          <a:p>
            <a:r>
              <a:rPr lang="it-IT" dirty="0"/>
              <a:t> Ci sono forme di collaborazione con i genitori per la realizzazione di interventi formativi? </a:t>
            </a:r>
          </a:p>
          <a:p>
            <a:r>
              <a:rPr lang="it-IT" dirty="0"/>
              <a:t> In che modo la scuola coinvolge i genitori nella definizione del Regolamento di scuola o di altri </a:t>
            </a:r>
            <a:r>
              <a:rPr lang="it-IT" dirty="0" smtClean="0"/>
              <a:t>documenti </a:t>
            </a:r>
            <a:r>
              <a:rPr lang="it-IT" dirty="0"/>
              <a:t>rilevanti per la vita scolastica (es. P.O. F., Progetto Educativo)? </a:t>
            </a:r>
          </a:p>
          <a:p>
            <a:r>
              <a:rPr lang="it-IT" dirty="0"/>
              <a:t> La scuola realizza interventi o progetti rivolti ai genitori (es. corsi, conferenze)? </a:t>
            </a:r>
          </a:p>
          <a:p>
            <a:r>
              <a:rPr lang="it-IT" dirty="0"/>
              <a:t> La scuola utilizza strumenti on-line per la comunicazione con le famiglie?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0341268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458221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3.7 Integrazione con il territorio e rapporti con le famiglie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Criterio di qualità e rubrica </a:t>
            </a:r>
            <a:r>
              <a:rPr lang="it-IT" b="1" smtClean="0"/>
              <a:t>di autovalutazione</a:t>
            </a:r>
            <a:endParaRPr lang="it-IT" b="1" dirty="0" smtClean="0"/>
          </a:p>
          <a:p>
            <a:endParaRPr lang="it-IT" b="1" dirty="0"/>
          </a:p>
          <a:p>
            <a:r>
              <a:rPr lang="it-IT" b="1" dirty="0" smtClean="0"/>
              <a:t>La </a:t>
            </a:r>
            <a:r>
              <a:rPr lang="it-IT" b="1" dirty="0"/>
              <a:t>scuola svolge un ruolo propositivo nella promozione di politiche formative territoriali e coinvolge le famiglie nella definizione dell'offerta formativa e nella vita della scuola. </a:t>
            </a:r>
            <a:endParaRPr lang="it-IT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257556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6656" y="551488"/>
            <a:ext cx="10772775" cy="1658198"/>
          </a:xfrm>
        </p:spPr>
        <p:txBody>
          <a:bodyPr/>
          <a:lstStyle/>
          <a:p>
            <a:r>
              <a:rPr lang="it-IT" b="1" dirty="0" smtClean="0"/>
              <a:t>QUARTA SEZIONE: IL Processo di AUTOVALUTAZIONE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endParaRPr lang="it-IT" dirty="0"/>
          </a:p>
          <a:p>
            <a:r>
              <a:rPr lang="it-IT" dirty="0" smtClean="0"/>
              <a:t>Orienta la riflessione critica sul percorso di autovalutazione svolto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42747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QUINTA SEZIONE: INDIVIDUAZIONE DELLE  PRIORITA’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6656" y="2389909"/>
            <a:ext cx="10753725" cy="3387956"/>
          </a:xfrm>
        </p:spPr>
        <p:txBody>
          <a:bodyPr/>
          <a:lstStyle/>
          <a:p>
            <a:r>
              <a:rPr lang="it-IT" dirty="0" smtClean="0"/>
              <a:t>- individuazione delle priorità e dei traguardi di miglioramento e degli obiettivi di processo;</a:t>
            </a:r>
          </a:p>
          <a:p>
            <a:r>
              <a:rPr lang="it-IT" dirty="0" smtClean="0"/>
              <a:t>- è la logica conclusione del processo di autovalutazione in quanto chiede alle scuole di fare delle scelte individuando priorità e traguardi da raggiungere attraverso il Piano di Miglioramento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88496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Interpretare e costruire gli indicatori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- </a:t>
            </a:r>
            <a:r>
              <a:rPr lang="it-IT" b="1" dirty="0" smtClean="0"/>
              <a:t>Indicatori presenti a sistema</a:t>
            </a:r>
            <a:r>
              <a:rPr lang="it-IT" dirty="0" smtClean="0"/>
              <a:t>: una prima base dati per poter procedere all’autovalutazione;</a:t>
            </a:r>
          </a:p>
          <a:p>
            <a:r>
              <a:rPr lang="it-IT" dirty="0" smtClean="0"/>
              <a:t>- ogni singola scuola può strutturare </a:t>
            </a:r>
            <a:r>
              <a:rPr lang="it-IT" b="1" dirty="0" smtClean="0"/>
              <a:t>indicatori specifici per singole aree</a:t>
            </a:r>
            <a:r>
              <a:rPr lang="it-IT" dirty="0" smtClean="0"/>
              <a:t>:</a:t>
            </a:r>
          </a:p>
          <a:p>
            <a:r>
              <a:rPr lang="it-IT" dirty="0" smtClean="0"/>
              <a:t>A) </a:t>
            </a:r>
            <a:r>
              <a:rPr lang="it-IT" dirty="0"/>
              <a:t>C</a:t>
            </a:r>
            <a:r>
              <a:rPr lang="it-IT" dirty="0" smtClean="0"/>
              <a:t>ompetenze chiave e di cittadinanza (Esiti);</a:t>
            </a:r>
          </a:p>
          <a:p>
            <a:r>
              <a:rPr lang="it-IT" dirty="0" smtClean="0"/>
              <a:t>B) Missione e obiettivi prioritari (Processi – pratiche gestionali e organizzative);</a:t>
            </a:r>
          </a:p>
          <a:p>
            <a:r>
              <a:rPr lang="it-IT" dirty="0" smtClean="0"/>
              <a:t>C) Controllo dei processi (Processi </a:t>
            </a:r>
            <a:r>
              <a:rPr lang="it-IT" dirty="0"/>
              <a:t>– </a:t>
            </a:r>
            <a:r>
              <a:rPr lang="it-IT" dirty="0" smtClean="0"/>
              <a:t>pratiche </a:t>
            </a:r>
            <a:r>
              <a:rPr lang="it-IT" dirty="0"/>
              <a:t>gestionali e </a:t>
            </a:r>
            <a:r>
              <a:rPr lang="it-IT" dirty="0" smtClean="0"/>
              <a:t>organizzative);</a:t>
            </a:r>
          </a:p>
          <a:p>
            <a:r>
              <a:rPr lang="it-IT" dirty="0" smtClean="0"/>
              <a:t>Valorizzazione delle competenze delle risorse umane (</a:t>
            </a:r>
            <a:r>
              <a:rPr lang="it-IT" dirty="0"/>
              <a:t>Processi – </a:t>
            </a:r>
            <a:r>
              <a:rPr lang="it-IT" dirty="0" smtClean="0"/>
              <a:t>pratiche </a:t>
            </a:r>
            <a:r>
              <a:rPr lang="it-IT" dirty="0"/>
              <a:t>gestionali e </a:t>
            </a:r>
            <a:r>
              <a:rPr lang="it-IT" dirty="0" smtClean="0"/>
              <a:t>organizzative)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064721571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o">
  <a:themeElements>
    <a:clrScheme name="Metropolitano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Metropolitan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0941A018-FB9B-4401-A32C-7E04526866E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Metropolitano</Template>
  <TotalTime>341</TotalTime>
  <Words>4867</Words>
  <Application>Microsoft Office PowerPoint</Application>
  <PresentationFormat>Personalizzato</PresentationFormat>
  <Paragraphs>378</Paragraphs>
  <Slides>61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62" baseType="lpstr">
      <vt:lpstr>Metropolitano</vt:lpstr>
      <vt:lpstr>RAPPORTO DI AUTOVALUTAZIONE</vt:lpstr>
      <vt:lpstr>PIANO ANNUALE INCLUSIVITA’ (PAI)</vt:lpstr>
      <vt:lpstr>PIANO TRIENNALE DELL’OFFERTA FORMATIVA (PTOF)</vt:lpstr>
      <vt:lpstr>RAPPORTO DI AUTOVALUTAZIONE (RAV)</vt:lpstr>
      <vt:lpstr>STRUTTURA DEL RAV E SEZIONI</vt:lpstr>
      <vt:lpstr>TRE AREE: CONTESTO, ESITI E PROCESSI</vt:lpstr>
      <vt:lpstr>QUARTA SEZIONE: IL Processo di AUTOVALUTAZIONE</vt:lpstr>
      <vt:lpstr>QUINTA SEZIONE: INDIVIDUAZIONE DELLE  PRIORITA’</vt:lpstr>
      <vt:lpstr>Interpretare e costruire gli indicatori</vt:lpstr>
      <vt:lpstr>Rubriche di valutazione</vt:lpstr>
      <vt:lpstr>Individuare le priorità, i traguardi e gli obiettivi di processo</vt:lpstr>
      <vt:lpstr>1 Contesto e risorse  </vt:lpstr>
      <vt:lpstr>1 Contesto – </vt:lpstr>
      <vt:lpstr>1 Contesto – </vt:lpstr>
      <vt:lpstr>1 Contesto – </vt:lpstr>
      <vt:lpstr>1 Contesto – </vt:lpstr>
      <vt:lpstr>1 Contesto – </vt:lpstr>
      <vt:lpstr>1 Contesto – </vt:lpstr>
      <vt:lpstr>1 Contesto – </vt:lpstr>
      <vt:lpstr>1 Contesto – </vt:lpstr>
      <vt:lpstr>1 Contesto – </vt:lpstr>
      <vt:lpstr>2 - Esiti in termini di benessere, sviluppo e apprendimento per i bambini </vt:lpstr>
      <vt:lpstr>2 ESITI </vt:lpstr>
      <vt:lpstr>2 ESITI </vt:lpstr>
      <vt:lpstr>2 ESITI </vt:lpstr>
      <vt:lpstr>2 ESITI </vt:lpstr>
      <vt:lpstr>2 ESITI </vt:lpstr>
      <vt:lpstr>2 ESITI </vt:lpstr>
      <vt:lpstr>2 ESITI </vt:lpstr>
      <vt:lpstr>3 - Processi </vt:lpstr>
      <vt:lpstr>Processi – Pratiche educative e didattiche </vt:lpstr>
      <vt:lpstr>3.1 Curricolo, progettazione e valutazione  </vt:lpstr>
      <vt:lpstr>3.1 Curricolo, progettazione e valutazione  </vt:lpstr>
      <vt:lpstr>3.1 Curricolo, progettazione e valutazione </vt:lpstr>
      <vt:lpstr>3.1 Curricolo, progettazione e valutazione </vt:lpstr>
      <vt:lpstr>3.2 Ambiente di apprendimento </vt:lpstr>
      <vt:lpstr>3.2 Ambiente di apprendimento </vt:lpstr>
      <vt:lpstr>3.2 Ambiente di apprendimento </vt:lpstr>
      <vt:lpstr>3.2 Ambiente di apprendimento </vt:lpstr>
      <vt:lpstr>3.2 Ambiente di apprendimento </vt:lpstr>
      <vt:lpstr>3.3 Inclusione e differenziazione </vt:lpstr>
      <vt:lpstr>3.3 Inclusione e differenziazione </vt:lpstr>
      <vt:lpstr>3.3 Inclusione e differenziazione </vt:lpstr>
      <vt:lpstr>3.4 Continuità </vt:lpstr>
      <vt:lpstr>3.Continuità </vt:lpstr>
      <vt:lpstr>3.4 Continuità </vt:lpstr>
      <vt:lpstr>Processi –  Pratiche gestionali e organizzative </vt:lpstr>
      <vt:lpstr>3.5.1. Missione e obiettivi prioritari </vt:lpstr>
      <vt:lpstr>3.5.2. Controllo dei processi </vt:lpstr>
      <vt:lpstr>3.5.3. Organizzazione delle risorse umane </vt:lpstr>
      <vt:lpstr>3.5.4. Gestione delle risorse economiche </vt:lpstr>
      <vt:lpstr>Processi –  Pratiche gestionali e organizzative </vt:lpstr>
      <vt:lpstr>3.6 Sviluppo e valorizzazione delle risorse umane </vt:lpstr>
      <vt:lpstr>3.6.1. Formazione del personale </vt:lpstr>
      <vt:lpstr>3.6.2. Valorizzazione delle competenze </vt:lpstr>
      <vt:lpstr>3.6.3. Collaborazione tra insegnanti </vt:lpstr>
      <vt:lpstr>Collaborazione tra insegnanti </vt:lpstr>
      <vt:lpstr>3.7 Integrazione con il territorio e rapporti con le famiglie </vt:lpstr>
      <vt:lpstr>3.7.1. Collaborazione con il territorio </vt:lpstr>
      <vt:lpstr>3.7.2.Coinvolgimento delle famiglie </vt:lpstr>
      <vt:lpstr>3.7 Integrazione con il territorio e rapporti con le famiglie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RAPPORTO DI AUTOVALUTAZIONE</dc:title>
  <dc:creator>Piergiorgio Guizzi</dc:creator>
  <cp:lastModifiedBy>Manuela</cp:lastModifiedBy>
  <cp:revision>46</cp:revision>
  <dcterms:created xsi:type="dcterms:W3CDTF">2016-09-12T06:22:30Z</dcterms:created>
  <dcterms:modified xsi:type="dcterms:W3CDTF">2016-10-12T13:57:58Z</dcterms:modified>
</cp:coreProperties>
</file>